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72" r:id="rId9"/>
    <p:sldId id="273" r:id="rId10"/>
    <p:sldId id="263" r:id="rId11"/>
    <p:sldId id="264" r:id="rId12"/>
    <p:sldId id="266" r:id="rId13"/>
    <p:sldId id="265" r:id="rId14"/>
    <p:sldId id="267" r:id="rId15"/>
    <p:sldId id="269" r:id="rId16"/>
    <p:sldId id="271" r:id="rId17"/>
    <p:sldId id="268" r:id="rId18"/>
    <p:sldId id="274" r:id="rId19"/>
    <p:sldId id="276" r:id="rId20"/>
    <p:sldId id="275" r:id="rId21"/>
    <p:sldId id="270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26"/>
  </p:normalViewPr>
  <p:slideViewPr>
    <p:cSldViewPr snapToGrid="0" snapToObjects="1">
      <p:cViewPr varScale="1">
        <p:scale>
          <a:sx n="121" d="100"/>
          <a:sy n="121" d="100"/>
        </p:scale>
        <p:origin x="19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f>
</file>

<file path=ppt/media/image2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40ABF4-17B1-A041-819C-1BAAB771973A}" type="datetimeFigureOut">
              <a:rPr lang="en-US" smtClean="0"/>
              <a:t>2/18/20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707612-78D4-1643-81C7-D673C49A3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310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7612-78D4-1643-81C7-D673C49A39B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546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7612-78D4-1643-81C7-D673C49A39B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195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7612-78D4-1643-81C7-D673C49A39B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419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7612-78D4-1643-81C7-D673C49A39B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3565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7612-78D4-1643-81C7-D673C49A39B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5569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7612-78D4-1643-81C7-D673C49A39B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292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FDF2D-15F5-4141-9C28-975E4D25D3A2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279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FDF2D-15F5-4141-9C28-975E4D25D3A2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24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FDF2D-15F5-4141-9C28-975E4D25D3A2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673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FDF2D-15F5-4141-9C28-975E4D25D3A2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076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FDF2D-15F5-4141-9C28-975E4D25D3A2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647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FDF2D-15F5-4141-9C28-975E4D25D3A2}" type="datetimeFigureOut">
              <a:rPr lang="en-US" smtClean="0"/>
              <a:t>2/18/20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291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FDF2D-15F5-4141-9C28-975E4D25D3A2}" type="datetimeFigureOut">
              <a:rPr lang="en-US" smtClean="0"/>
              <a:t>2/18/20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856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FDF2D-15F5-4141-9C28-975E4D25D3A2}" type="datetimeFigureOut">
              <a:rPr lang="en-US" smtClean="0"/>
              <a:t>2/18/20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240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FDF2D-15F5-4141-9C28-975E4D25D3A2}" type="datetimeFigureOut">
              <a:rPr lang="en-US" smtClean="0"/>
              <a:t>2/18/20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72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FDF2D-15F5-4141-9C28-975E4D25D3A2}" type="datetimeFigureOut">
              <a:rPr lang="en-US" smtClean="0"/>
              <a:t>2/18/20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026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FDF2D-15F5-4141-9C28-975E4D25D3A2}" type="datetimeFigureOut">
              <a:rPr lang="en-US" smtClean="0"/>
              <a:t>2/18/20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756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FDF2D-15F5-4141-9C28-975E4D25D3A2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BCF9B-4BD9-A247-8F04-1532F247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108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DA660-6CC3-7247-B8C7-CBA79861F0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834" y="1699022"/>
            <a:ext cx="7728333" cy="1790700"/>
          </a:xfrm>
        </p:spPr>
        <p:txBody>
          <a:bodyPr>
            <a:normAutofit fontScale="90000"/>
          </a:bodyPr>
          <a:lstStyle/>
          <a:p>
            <a:r>
              <a:rPr lang="en-US" dirty="0"/>
              <a:t>Molecular Simulations and Supercomputing/Parallel Computing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9F0F27-09FC-E346-8810-4834C306FA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Fundamentals of Molecular Simulations</a:t>
            </a:r>
          </a:p>
          <a:p>
            <a:r>
              <a:rPr lang="en-US" dirty="0"/>
              <a:t>02/19/2020</a:t>
            </a:r>
          </a:p>
          <a:p>
            <a:r>
              <a:rPr lang="en-US" dirty="0"/>
              <a:t>Chowdhury M Ashraf</a:t>
            </a:r>
          </a:p>
        </p:txBody>
      </p:sp>
    </p:spTree>
    <p:extLst>
      <p:ext uri="{BB962C8B-B14F-4D97-AF65-F5344CB8AC3E}">
        <p14:creationId xmlns:p14="http://schemas.microsoft.com/office/powerpoint/2010/main" val="3204777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966BD-D51A-4343-85B9-9E20AF156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Amdahl’s Law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2E780B0-85B0-4D4F-9D6E-C024AF05C9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6584" y="2119309"/>
            <a:ext cx="5290730" cy="32635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F62BDF1-C188-F940-824D-7DE8131491E2}"/>
              </a:ext>
            </a:extLst>
          </p:cNvPr>
          <p:cNvSpPr txBox="1"/>
          <p:nvPr/>
        </p:nvSpPr>
        <p:spPr>
          <a:xfrm>
            <a:off x="0" y="5603079"/>
            <a:ext cx="7383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Parallelizing Python: Transitioning Beyond One Core. Research Computing Club.</a:t>
            </a:r>
          </a:p>
          <a:p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/UW-HPC/Parallelizing-Python-Workshop/blob/master/lectures/</a:t>
            </a:r>
            <a:r>
              <a:rPr lang="en-US" sz="1200" dirty="0" err="1"/>
              <a:t>ParallelizationFundamentals.pdf</a:t>
            </a:r>
            <a:endParaRPr lang="en-US" sz="1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434B81-7FFD-E146-83C0-6A2F86A577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1113" y="2150055"/>
            <a:ext cx="3417485" cy="274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864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78816-7351-954C-B16D-DB00E7D90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I make my MD simulation parallel?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EEA55-F794-9242-90EF-2EBA7F844C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82362"/>
            <a:ext cx="7886700" cy="3576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500" dirty="0">
                <a:latin typeface="Andale Mono" panose="020B0509000000000004" pitchFamily="49" charset="0"/>
              </a:rPr>
              <a:t>mpirun -n 56 -genv OMP_NUM_THREADS 4 cp2k.psmp -</a:t>
            </a:r>
            <a:r>
              <a:rPr lang="en-US" sz="1500" dirty="0" err="1">
                <a:latin typeface="Andale Mono" panose="020B0509000000000004" pitchFamily="49" charset="0"/>
              </a:rPr>
              <a:t>i</a:t>
            </a:r>
            <a:r>
              <a:rPr lang="en-US" sz="1500" dirty="0">
                <a:latin typeface="Andale Mono" panose="020B0509000000000004" pitchFamily="49" charset="0"/>
              </a:rPr>
              <a:t> </a:t>
            </a:r>
            <a:r>
              <a:rPr lang="en-US" sz="1500" dirty="0" err="1">
                <a:latin typeface="Andale Mono" panose="020B0509000000000004" pitchFamily="49" charset="0"/>
              </a:rPr>
              <a:t>md.inp</a:t>
            </a:r>
            <a:r>
              <a:rPr lang="en-US" sz="1500" dirty="0">
                <a:latin typeface="Andale Mono" panose="020B0509000000000004" pitchFamily="49" charset="0"/>
              </a:rPr>
              <a:t> –o </a:t>
            </a:r>
            <a:r>
              <a:rPr lang="en-US" sz="1500" dirty="0" err="1">
                <a:latin typeface="Andale Mono" panose="020B0509000000000004" pitchFamily="49" charset="0"/>
              </a:rPr>
              <a:t>md.out</a:t>
            </a:r>
            <a:endParaRPr lang="en-US" sz="1500" dirty="0">
              <a:latin typeface="Andale Mono" panose="020B050900000000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708A36-0D67-2847-9989-E34F4D1C423C}"/>
              </a:ext>
            </a:extLst>
          </p:cNvPr>
          <p:cNvSpPr txBox="1"/>
          <p:nvPr/>
        </p:nvSpPr>
        <p:spPr>
          <a:xfrm>
            <a:off x="628650" y="2848984"/>
            <a:ext cx="80724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ndale Mono" panose="020B0509000000000004" pitchFamily="49" charset="0"/>
              </a:rPr>
              <a:t>mpirun</a:t>
            </a:r>
            <a:r>
              <a:rPr lang="en-US" dirty="0"/>
              <a:t>:   Tells the computer to execute program in parallel using MPI</a:t>
            </a:r>
          </a:p>
          <a:p>
            <a:r>
              <a:rPr lang="en-US" dirty="0">
                <a:latin typeface="Andale Mono" panose="020B0509000000000004" pitchFamily="49" charset="0"/>
              </a:rPr>
              <a:t>-n 56</a:t>
            </a:r>
            <a:r>
              <a:rPr lang="en-US" dirty="0"/>
              <a:t>:   Number of MPI ranks</a:t>
            </a:r>
          </a:p>
          <a:p>
            <a:r>
              <a:rPr lang="en-US" dirty="0">
                <a:latin typeface="Andale Mono" panose="020B0509000000000004" pitchFamily="49" charset="0"/>
              </a:rPr>
              <a:t>-genv OMP_NUM_THREADS 4</a:t>
            </a:r>
            <a:r>
              <a:rPr lang="en-US" dirty="0"/>
              <a:t>:   Number of OpenMP threads per MPI rank</a:t>
            </a:r>
          </a:p>
          <a:p>
            <a:r>
              <a:rPr lang="en-US" dirty="0">
                <a:latin typeface="Andale Mono" panose="020B0509000000000004" pitchFamily="49" charset="0"/>
              </a:rPr>
              <a:t>cp2k.psmp</a:t>
            </a:r>
            <a:r>
              <a:rPr lang="en-US" dirty="0"/>
              <a:t>:   Program that is getting executing</a:t>
            </a:r>
          </a:p>
          <a:p>
            <a:r>
              <a:rPr lang="en-US" dirty="0">
                <a:latin typeface="Andale Mono" panose="020B0509000000000004" pitchFamily="49" charset="0"/>
              </a:rPr>
              <a:t>-</a:t>
            </a:r>
            <a:r>
              <a:rPr lang="en-US" dirty="0" err="1">
                <a:latin typeface="Andale Mono" panose="020B0509000000000004" pitchFamily="49" charset="0"/>
              </a:rPr>
              <a:t>i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dirty="0" err="1">
                <a:latin typeface="Andale Mono" panose="020B0509000000000004" pitchFamily="49" charset="0"/>
              </a:rPr>
              <a:t>md.inp</a:t>
            </a:r>
            <a:r>
              <a:rPr lang="en-US" dirty="0"/>
              <a:t>:   Input file</a:t>
            </a:r>
          </a:p>
          <a:p>
            <a:r>
              <a:rPr lang="en-US" dirty="0">
                <a:latin typeface="Andale Mono" panose="020B0509000000000004" pitchFamily="49" charset="0"/>
              </a:rPr>
              <a:t>-o </a:t>
            </a:r>
            <a:r>
              <a:rPr lang="en-US" dirty="0" err="1">
                <a:latin typeface="Andale Mono" panose="020B0509000000000004" pitchFamily="49" charset="0"/>
              </a:rPr>
              <a:t>md.out</a:t>
            </a:r>
            <a:r>
              <a:rPr lang="en-US" dirty="0"/>
              <a:t>:   Output file</a:t>
            </a:r>
          </a:p>
        </p:txBody>
      </p:sp>
      <p:sp>
        <p:nvSpPr>
          <p:cNvPr id="5" name="Left Bracket 4">
            <a:extLst>
              <a:ext uri="{FF2B5EF4-FFF2-40B4-BE49-F238E27FC236}">
                <a16:creationId xmlns:a16="http://schemas.microsoft.com/office/drawing/2014/main" id="{1FD706F7-A3D8-AD4C-87A4-FECB05E40A32}"/>
              </a:ext>
            </a:extLst>
          </p:cNvPr>
          <p:cNvSpPr/>
          <p:nvPr/>
        </p:nvSpPr>
        <p:spPr>
          <a:xfrm rot="16200000">
            <a:off x="996591" y="2123370"/>
            <a:ext cx="89698" cy="825578"/>
          </a:xfrm>
          <a:prstGeom prst="leftBracket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Left Bracket 5">
            <a:extLst>
              <a:ext uri="{FF2B5EF4-FFF2-40B4-BE49-F238E27FC236}">
                <a16:creationId xmlns:a16="http://schemas.microsoft.com/office/drawing/2014/main" id="{5EFDC8D8-FDEA-D64B-8BCC-2C0848798129}"/>
              </a:ext>
            </a:extLst>
          </p:cNvPr>
          <p:cNvSpPr/>
          <p:nvPr/>
        </p:nvSpPr>
        <p:spPr>
          <a:xfrm rot="16200000">
            <a:off x="1732396" y="2213143"/>
            <a:ext cx="89699" cy="646034"/>
          </a:xfrm>
          <a:prstGeom prst="leftBracket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Left Bracket 6">
            <a:extLst>
              <a:ext uri="{FF2B5EF4-FFF2-40B4-BE49-F238E27FC236}">
                <a16:creationId xmlns:a16="http://schemas.microsoft.com/office/drawing/2014/main" id="{F936A5BC-F932-4240-AA6C-A4E91ACE972B}"/>
              </a:ext>
            </a:extLst>
          </p:cNvPr>
          <p:cNvSpPr/>
          <p:nvPr/>
        </p:nvSpPr>
        <p:spPr>
          <a:xfrm rot="16200000">
            <a:off x="3449455" y="1197715"/>
            <a:ext cx="89701" cy="2676884"/>
          </a:xfrm>
          <a:prstGeom prst="leftBracket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Left Bracket 7">
            <a:extLst>
              <a:ext uri="{FF2B5EF4-FFF2-40B4-BE49-F238E27FC236}">
                <a16:creationId xmlns:a16="http://schemas.microsoft.com/office/drawing/2014/main" id="{1421FAE0-EBDA-994F-9D5A-E750DDB7E4D6}"/>
              </a:ext>
            </a:extLst>
          </p:cNvPr>
          <p:cNvSpPr/>
          <p:nvPr/>
        </p:nvSpPr>
        <p:spPr>
          <a:xfrm rot="16200000">
            <a:off x="5376482" y="1978169"/>
            <a:ext cx="89702" cy="1115976"/>
          </a:xfrm>
          <a:prstGeom prst="leftBracket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Left Bracket 8">
            <a:extLst>
              <a:ext uri="{FF2B5EF4-FFF2-40B4-BE49-F238E27FC236}">
                <a16:creationId xmlns:a16="http://schemas.microsoft.com/office/drawing/2014/main" id="{E62EF80E-DBD4-4247-8479-4466A89E82B1}"/>
              </a:ext>
            </a:extLst>
          </p:cNvPr>
          <p:cNvSpPr/>
          <p:nvPr/>
        </p:nvSpPr>
        <p:spPr>
          <a:xfrm rot="16200000">
            <a:off x="6566692" y="2021804"/>
            <a:ext cx="89702" cy="1028704"/>
          </a:xfrm>
          <a:prstGeom prst="leftBracket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Left Bracket 9">
            <a:extLst>
              <a:ext uri="{FF2B5EF4-FFF2-40B4-BE49-F238E27FC236}">
                <a16:creationId xmlns:a16="http://schemas.microsoft.com/office/drawing/2014/main" id="{79F997AB-369C-5245-81C0-EB2E1D781754}"/>
              </a:ext>
            </a:extLst>
          </p:cNvPr>
          <p:cNvSpPr/>
          <p:nvPr/>
        </p:nvSpPr>
        <p:spPr>
          <a:xfrm rot="16200000">
            <a:off x="7682662" y="2018814"/>
            <a:ext cx="89702" cy="1028704"/>
          </a:xfrm>
          <a:prstGeom prst="leftBracket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803584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389F8-7311-234F-A2C4-2E5A76859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Simulations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A93D9-3B09-B14B-AE61-60023D409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Computational resources are finite!</a:t>
            </a:r>
          </a:p>
          <a:p>
            <a:r>
              <a:rPr lang="en-US" dirty="0"/>
              <a:t>Design your large production runs to be </a:t>
            </a:r>
            <a:r>
              <a:rPr lang="en-US" b="1" i="1" dirty="0"/>
              <a:t>efficient</a:t>
            </a:r>
            <a:r>
              <a:rPr lang="en-US" dirty="0"/>
              <a:t>, not </a:t>
            </a:r>
            <a:r>
              <a:rPr lang="en-US" b="1" i="1" dirty="0"/>
              <a:t>fast</a:t>
            </a:r>
            <a:r>
              <a:rPr lang="en-US" dirty="0"/>
              <a:t>!</a:t>
            </a:r>
          </a:p>
          <a:p>
            <a:pPr lvl="1"/>
            <a:r>
              <a:rPr lang="en-US" i="1" dirty="0"/>
              <a:t>Unless you have a deadline coming up, like a conference in mid March and your results still aren’t complete…</a:t>
            </a:r>
          </a:p>
          <a:p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0D0F6E5-F7A1-884D-9100-1827037EBC43}"/>
              </a:ext>
            </a:extLst>
          </p:cNvPr>
          <p:cNvCxnSpPr/>
          <p:nvPr/>
        </p:nvCxnSpPr>
        <p:spPr>
          <a:xfrm flipV="1">
            <a:off x="1296591" y="3718322"/>
            <a:ext cx="0" cy="177165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BC4C75D-8527-2346-81F7-BAAA3A39BF0D}"/>
              </a:ext>
            </a:extLst>
          </p:cNvPr>
          <p:cNvCxnSpPr>
            <a:cxnSpLocks/>
          </p:cNvCxnSpPr>
          <p:nvPr/>
        </p:nvCxnSpPr>
        <p:spPr>
          <a:xfrm>
            <a:off x="1185863" y="5372101"/>
            <a:ext cx="2832497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03D3EA3-859D-5548-B8CE-A2CBC2E844E7}"/>
              </a:ext>
            </a:extLst>
          </p:cNvPr>
          <p:cNvSpPr txBox="1"/>
          <p:nvPr/>
        </p:nvSpPr>
        <p:spPr>
          <a:xfrm>
            <a:off x="572088" y="4327148"/>
            <a:ext cx="66075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ns/day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E25F4F-A504-9D48-9F84-31C9AF8060BD}"/>
              </a:ext>
            </a:extLst>
          </p:cNvPr>
          <p:cNvSpPr txBox="1"/>
          <p:nvPr/>
        </p:nvSpPr>
        <p:spPr>
          <a:xfrm>
            <a:off x="1933467" y="5641183"/>
            <a:ext cx="138300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Number of Cores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92C08E19-5FAB-F647-90D8-FF4755EE656A}"/>
              </a:ext>
            </a:extLst>
          </p:cNvPr>
          <p:cNvSpPr/>
          <p:nvPr/>
        </p:nvSpPr>
        <p:spPr>
          <a:xfrm>
            <a:off x="1468042" y="3921919"/>
            <a:ext cx="2336006" cy="1135856"/>
          </a:xfrm>
          <a:custGeom>
            <a:avLst/>
            <a:gdLst>
              <a:gd name="connsiteX0" fmla="*/ 0 w 3114675"/>
              <a:gd name="connsiteY0" fmla="*/ 1514475 h 1514475"/>
              <a:gd name="connsiteX1" fmla="*/ 357187 w 3114675"/>
              <a:gd name="connsiteY1" fmla="*/ 528638 h 1514475"/>
              <a:gd name="connsiteX2" fmla="*/ 1543050 w 3114675"/>
              <a:gd name="connsiteY2" fmla="*/ 200025 h 1514475"/>
              <a:gd name="connsiteX3" fmla="*/ 2286000 w 3114675"/>
              <a:gd name="connsiteY3" fmla="*/ 357188 h 1514475"/>
              <a:gd name="connsiteX4" fmla="*/ 3114675 w 3114675"/>
              <a:gd name="connsiteY4" fmla="*/ 0 h 1514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4675" h="1514475">
                <a:moveTo>
                  <a:pt x="0" y="1514475"/>
                </a:moveTo>
                <a:cubicBezTo>
                  <a:pt x="50006" y="1131094"/>
                  <a:pt x="100012" y="747713"/>
                  <a:pt x="357187" y="528638"/>
                </a:cubicBezTo>
                <a:cubicBezTo>
                  <a:pt x="614362" y="309563"/>
                  <a:pt x="1221581" y="228600"/>
                  <a:pt x="1543050" y="200025"/>
                </a:cubicBezTo>
                <a:cubicBezTo>
                  <a:pt x="1864519" y="171450"/>
                  <a:pt x="2024063" y="390525"/>
                  <a:pt x="2286000" y="357188"/>
                </a:cubicBezTo>
                <a:cubicBezTo>
                  <a:pt x="2547937" y="323851"/>
                  <a:pt x="2831306" y="161925"/>
                  <a:pt x="3114675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FF0E92D-1A96-2A44-AC54-AF52DC4F19A2}"/>
              </a:ext>
            </a:extLst>
          </p:cNvPr>
          <p:cNvCxnSpPr>
            <a:cxnSpLocks/>
            <a:stCxn id="20" idx="1"/>
          </p:cNvCxnSpPr>
          <p:nvPr/>
        </p:nvCxnSpPr>
        <p:spPr>
          <a:xfrm>
            <a:off x="1735932" y="4318397"/>
            <a:ext cx="21431" cy="105370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2B1A0-3CD3-4940-AFC5-8ACE377036D8}"/>
              </a:ext>
            </a:extLst>
          </p:cNvPr>
          <p:cNvCxnSpPr>
            <a:cxnSpLocks/>
          </p:cNvCxnSpPr>
          <p:nvPr/>
        </p:nvCxnSpPr>
        <p:spPr>
          <a:xfrm>
            <a:off x="2689622" y="4068367"/>
            <a:ext cx="0" cy="1303734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1A5A0D8-FA2F-DE4A-912B-C57F4D9040DD}"/>
              </a:ext>
            </a:extLst>
          </p:cNvPr>
          <p:cNvCxnSpPr>
            <a:cxnSpLocks/>
          </p:cNvCxnSpPr>
          <p:nvPr/>
        </p:nvCxnSpPr>
        <p:spPr>
          <a:xfrm>
            <a:off x="3789759" y="3952280"/>
            <a:ext cx="0" cy="1419821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905FD223-E0A3-E249-AFC5-C2985C370393}"/>
              </a:ext>
            </a:extLst>
          </p:cNvPr>
          <p:cNvSpPr txBox="1"/>
          <p:nvPr/>
        </p:nvSpPr>
        <p:spPr>
          <a:xfrm>
            <a:off x="1638219" y="5366563"/>
            <a:ext cx="28405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6983630-3344-984F-8E48-B77E2DA4D628}"/>
              </a:ext>
            </a:extLst>
          </p:cNvPr>
          <p:cNvSpPr txBox="1"/>
          <p:nvPr/>
        </p:nvSpPr>
        <p:spPr>
          <a:xfrm>
            <a:off x="2570683" y="5370111"/>
            <a:ext cx="27924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B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02B2DB5-A58C-4844-977C-31B80D3C8A71}"/>
              </a:ext>
            </a:extLst>
          </p:cNvPr>
          <p:cNvSpPr txBox="1"/>
          <p:nvPr/>
        </p:nvSpPr>
        <p:spPr>
          <a:xfrm>
            <a:off x="3684903" y="5360614"/>
            <a:ext cx="29046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D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536A11E-DCB2-9E4A-963B-1772EA5D9A3C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3182541" y="4189810"/>
            <a:ext cx="0" cy="1187829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A601A7A0-4C48-4848-AA17-BA7DFA2A19F3}"/>
              </a:ext>
            </a:extLst>
          </p:cNvPr>
          <p:cNvSpPr txBox="1"/>
          <p:nvPr/>
        </p:nvSpPr>
        <p:spPr>
          <a:xfrm>
            <a:off x="3074246" y="5366121"/>
            <a:ext cx="27764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C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9699AA9-3D1B-E74F-862C-41681BEE600A}"/>
              </a:ext>
            </a:extLst>
          </p:cNvPr>
          <p:cNvSpPr txBox="1"/>
          <p:nvPr/>
        </p:nvSpPr>
        <p:spPr>
          <a:xfrm>
            <a:off x="4625110" y="3921919"/>
            <a:ext cx="4316374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u="sng" dirty="0"/>
              <a:t>Which point should you choose?</a:t>
            </a:r>
          </a:p>
          <a:p>
            <a:r>
              <a:rPr lang="en-US" sz="1500" dirty="0"/>
              <a:t>A: Best choice, most efficient</a:t>
            </a:r>
          </a:p>
          <a:p>
            <a:r>
              <a:rPr lang="en-US" sz="1500" dirty="0"/>
              <a:t>B: Maybe if you have a very hard deadline</a:t>
            </a:r>
          </a:p>
          <a:p>
            <a:r>
              <a:rPr lang="en-US" sz="1500" dirty="0"/>
              <a:t>C: Literally never, wtf?</a:t>
            </a:r>
          </a:p>
          <a:p>
            <a:r>
              <a:rPr lang="en-US" sz="1500" dirty="0"/>
              <a:t>D: Only if you own the nodes and like burning money</a:t>
            </a:r>
          </a:p>
        </p:txBody>
      </p:sp>
    </p:spTree>
    <p:extLst>
      <p:ext uri="{BB962C8B-B14F-4D97-AF65-F5344CB8AC3E}">
        <p14:creationId xmlns:p14="http://schemas.microsoft.com/office/powerpoint/2010/main" val="475468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20" grpId="0" animBg="1"/>
      <p:bldP spid="30" grpId="0"/>
      <p:bldP spid="31" grpId="0"/>
      <p:bldP spid="32" grpId="0"/>
      <p:bldP spid="36" grpId="0"/>
      <p:bldP spid="3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CECBB01-49B7-5A4D-B61B-5263FB1D50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3298" y="1232548"/>
            <a:ext cx="7797404" cy="43929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AE6DE4-5FA3-A043-BFB7-8B00137AC9D2}"/>
              </a:ext>
            </a:extLst>
          </p:cNvPr>
          <p:cNvSpPr txBox="1"/>
          <p:nvPr/>
        </p:nvSpPr>
        <p:spPr>
          <a:xfrm rot="1605389">
            <a:off x="5085358" y="2410628"/>
            <a:ext cx="895823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More cores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5380F5-1485-3E43-8E89-F002D821C0DA}"/>
              </a:ext>
            </a:extLst>
          </p:cNvPr>
          <p:cNvSpPr txBox="1"/>
          <p:nvPr/>
        </p:nvSpPr>
        <p:spPr>
          <a:xfrm>
            <a:off x="3669447" y="4415067"/>
            <a:ext cx="1140245" cy="5078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350" dirty="0"/>
              <a:t>my simulation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050FF7-CFCE-BC40-802C-75DB5212477F}"/>
              </a:ext>
            </a:extLst>
          </p:cNvPr>
          <p:cNvSpPr txBox="1"/>
          <p:nvPr/>
        </p:nvSpPr>
        <p:spPr>
          <a:xfrm rot="16200000">
            <a:off x="3998959" y="2952176"/>
            <a:ext cx="712054" cy="21358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788" dirty="0"/>
              <a:t>1% speed-up</a:t>
            </a:r>
          </a:p>
        </p:txBody>
      </p:sp>
      <p:sp>
        <p:nvSpPr>
          <p:cNvPr id="7" name="&quot;No&quot; Symbol 6">
            <a:extLst>
              <a:ext uri="{FF2B5EF4-FFF2-40B4-BE49-F238E27FC236}">
                <a16:creationId xmlns:a16="http://schemas.microsoft.com/office/drawing/2014/main" id="{6965B8C9-CAC2-3C4A-84E1-9F532311B00A}"/>
              </a:ext>
            </a:extLst>
          </p:cNvPr>
          <p:cNvSpPr/>
          <p:nvPr/>
        </p:nvSpPr>
        <p:spPr>
          <a:xfrm>
            <a:off x="2911082" y="953694"/>
            <a:ext cx="4943474" cy="4943474"/>
          </a:xfrm>
          <a:prstGeom prst="noSmoking">
            <a:avLst>
              <a:gd name="adj" fmla="val 820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594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D5DAF-9FED-4F4E-83E7-547B9B016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</a:t>
            </a:r>
            <a:r>
              <a:rPr lang="en-US" dirty="0" err="1"/>
              <a:t>Hyak</a:t>
            </a:r>
            <a:r>
              <a:rPr lang="en-US" dirty="0"/>
              <a:t>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3B744-987E-8F43-9153-30504A5BAD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26468"/>
            <a:ext cx="7886700" cy="365641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700" b="1" dirty="0"/>
              <a:t>Terminology:</a:t>
            </a:r>
          </a:p>
          <a:p>
            <a:r>
              <a:rPr lang="en-US" b="1" dirty="0"/>
              <a:t>Node</a:t>
            </a:r>
            <a:r>
              <a:rPr lang="en-US" dirty="0"/>
              <a:t>: A single computer, which contains a CPU, RAM, and local storage (and maybe a GPU)</a:t>
            </a:r>
          </a:p>
          <a:p>
            <a:r>
              <a:rPr lang="en-US" b="1" dirty="0"/>
              <a:t>Login Node</a:t>
            </a:r>
            <a:r>
              <a:rPr lang="en-US" dirty="0"/>
              <a:t>: Node that you connect to when connecting to </a:t>
            </a:r>
            <a:r>
              <a:rPr lang="en-US" dirty="0" err="1"/>
              <a:t>Hyak</a:t>
            </a:r>
            <a:r>
              <a:rPr lang="en-US" dirty="0"/>
              <a:t>. Has internet connection, but is </a:t>
            </a:r>
            <a:r>
              <a:rPr lang="en-US" b="1" dirty="0"/>
              <a:t>NOT</a:t>
            </a:r>
            <a:r>
              <a:rPr lang="en-US" dirty="0"/>
              <a:t> meant for any CPU intensive processes. Purely for interacting with compute nodes.</a:t>
            </a:r>
          </a:p>
          <a:p>
            <a:r>
              <a:rPr lang="en-US" b="1" dirty="0"/>
              <a:t>Compute Node</a:t>
            </a:r>
            <a:r>
              <a:rPr lang="en-US" dirty="0"/>
              <a:t>: Node that runs CPU intensive jobs. No internet.</a:t>
            </a:r>
          </a:p>
          <a:p>
            <a:r>
              <a:rPr lang="en-US" b="1" dirty="0"/>
              <a:t>Allocation [</a:t>
            </a:r>
            <a:r>
              <a:rPr lang="en-US" b="1" dirty="0">
                <a:latin typeface="Andale Mono" panose="020B0509000000000004" pitchFamily="49" charset="0"/>
              </a:rPr>
              <a:t>-A</a:t>
            </a:r>
            <a:r>
              <a:rPr lang="en-US" b="1" dirty="0"/>
              <a:t>]</a:t>
            </a:r>
            <a:r>
              <a:rPr lang="en-US" dirty="0"/>
              <a:t>: Group of nodes. Typically name of node owner, e.g., </a:t>
            </a:r>
            <a:r>
              <a:rPr lang="en-US" dirty="0" err="1">
                <a:latin typeface="Andale Mono" panose="020B0509000000000004" pitchFamily="49" charset="0"/>
              </a:rPr>
              <a:t>pfaendtner</a:t>
            </a:r>
            <a:endParaRPr lang="en-US" dirty="0">
              <a:latin typeface="Andale Mono" panose="020B0509000000000004" pitchFamily="49" charset="0"/>
            </a:endParaRPr>
          </a:p>
          <a:p>
            <a:r>
              <a:rPr lang="en-US" b="1" dirty="0"/>
              <a:t>Partition [</a:t>
            </a:r>
            <a:r>
              <a:rPr lang="en-US" b="1" dirty="0">
                <a:latin typeface="Andale Mono" panose="020B0509000000000004" pitchFamily="49" charset="0"/>
              </a:rPr>
              <a:t>-p</a:t>
            </a:r>
            <a:r>
              <a:rPr lang="en-US" b="1" dirty="0"/>
              <a:t>]</a:t>
            </a:r>
            <a:r>
              <a:rPr lang="en-US" dirty="0"/>
              <a:t>: Subgroup of nodes within an allocation, there may only be one, in which case: partition == allocation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5696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CA81B-F208-3047-8B29-10B691278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</a:t>
            </a:r>
            <a:r>
              <a:rPr lang="en-US" dirty="0" err="1"/>
              <a:t>Hyak</a:t>
            </a:r>
            <a:r>
              <a:rPr lang="en-US" dirty="0"/>
              <a:t>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34B84-71DF-4C44-B96D-9AC4A59A7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700" b="1" dirty="0"/>
              <a:t>Checking Node Statuses:</a:t>
            </a:r>
          </a:p>
          <a:p>
            <a:r>
              <a:rPr lang="en-US" dirty="0" err="1">
                <a:latin typeface="Andale Mono" panose="020B0509000000000004" pitchFamily="49" charset="0"/>
              </a:rPr>
              <a:t>hyakalloc</a:t>
            </a:r>
            <a:r>
              <a:rPr lang="en-US" dirty="0">
                <a:latin typeface="Andale Mono" panose="020B0509000000000004" pitchFamily="49" charset="0"/>
              </a:rPr>
              <a:t> &lt;partition&gt;</a:t>
            </a:r>
          </a:p>
          <a:p>
            <a:pPr lvl="1"/>
            <a:r>
              <a:rPr lang="en-US" dirty="0"/>
              <a:t>Lists all currently running jobs and shows how many nodes are available</a:t>
            </a:r>
          </a:p>
          <a:p>
            <a:pPr lvl="1"/>
            <a:r>
              <a:rPr lang="en-US" dirty="0"/>
              <a:t>Does not show any jobs waiting in queue</a:t>
            </a:r>
          </a:p>
          <a:p>
            <a:r>
              <a:rPr lang="en-US" dirty="0" err="1">
                <a:latin typeface="Andale Mono" panose="020B0509000000000004" pitchFamily="49" charset="0"/>
              </a:rPr>
              <a:t>squeue</a:t>
            </a:r>
            <a:r>
              <a:rPr lang="en-US" dirty="0">
                <a:latin typeface="Andale Mono" panose="020B0509000000000004" pitchFamily="49" charset="0"/>
              </a:rPr>
              <a:t> -p &lt;partition&gt;</a:t>
            </a:r>
          </a:p>
          <a:p>
            <a:pPr lvl="1"/>
            <a:r>
              <a:rPr lang="en-US" dirty="0"/>
              <a:t>Lists all currently running jobs</a:t>
            </a:r>
          </a:p>
          <a:p>
            <a:pPr lvl="1"/>
            <a:r>
              <a:rPr lang="en-US" dirty="0"/>
              <a:t>Shows full queue of jobs that may be waiting to run</a:t>
            </a:r>
          </a:p>
          <a:p>
            <a:r>
              <a:rPr lang="en-US" dirty="0" err="1">
                <a:latin typeface="Andale Mono" panose="020B0509000000000004" pitchFamily="49" charset="0"/>
              </a:rPr>
              <a:t>sinfo</a:t>
            </a:r>
            <a:r>
              <a:rPr lang="en-US" dirty="0">
                <a:latin typeface="Andale Mono" panose="020B0509000000000004" pitchFamily="49" charset="0"/>
              </a:rPr>
              <a:t> -p &lt;partition&gt;</a:t>
            </a:r>
          </a:p>
          <a:p>
            <a:pPr lvl="1"/>
            <a:r>
              <a:rPr lang="en-US" dirty="0"/>
              <a:t>Lists node names and their statuses (e.g., idle, busy, draining, down, etc.)</a:t>
            </a:r>
          </a:p>
        </p:txBody>
      </p:sp>
    </p:spTree>
    <p:extLst>
      <p:ext uri="{BB962C8B-B14F-4D97-AF65-F5344CB8AC3E}">
        <p14:creationId xmlns:p14="http://schemas.microsoft.com/office/powerpoint/2010/main" val="41399870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4420B-A56D-0542-9C19-2D8E88CFA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</a:t>
            </a:r>
            <a:r>
              <a:rPr lang="en-US" dirty="0" err="1"/>
              <a:t>Hyak</a:t>
            </a:r>
            <a:r>
              <a:rPr lang="en-US" dirty="0"/>
              <a:t>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9552D-1F62-C34B-9E7E-B5D2D8FD37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700" b="1" dirty="0"/>
              <a:t>Handling Jobs:</a:t>
            </a:r>
          </a:p>
          <a:p>
            <a:r>
              <a:rPr lang="en-US" dirty="0" err="1">
                <a:latin typeface="Andale Mono" panose="020B0509000000000004" pitchFamily="49" charset="0"/>
              </a:rPr>
              <a:t>sbatch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dirty="0" err="1">
                <a:latin typeface="Andale Mono" panose="020B0509000000000004" pitchFamily="49" charset="0"/>
              </a:rPr>
              <a:t>job.slurm</a:t>
            </a:r>
            <a:endParaRPr lang="en-US" dirty="0">
              <a:latin typeface="Andale Mono" panose="020B0509000000000004" pitchFamily="49" charset="0"/>
            </a:endParaRPr>
          </a:p>
          <a:p>
            <a:pPr lvl="1"/>
            <a:r>
              <a:rPr lang="en-US" dirty="0"/>
              <a:t>Submits a </a:t>
            </a:r>
            <a:r>
              <a:rPr lang="en-US" dirty="0" err="1"/>
              <a:t>slurm</a:t>
            </a:r>
            <a:r>
              <a:rPr lang="en-US" dirty="0"/>
              <a:t> script that contains job settings</a:t>
            </a:r>
          </a:p>
          <a:p>
            <a:endParaRPr lang="en-US" dirty="0"/>
          </a:p>
          <a:p>
            <a:r>
              <a:rPr lang="en-US" dirty="0" err="1">
                <a:latin typeface="Andale Mono" panose="020B0509000000000004" pitchFamily="49" charset="0"/>
              </a:rPr>
              <a:t>scancel</a:t>
            </a:r>
            <a:r>
              <a:rPr lang="en-US" dirty="0">
                <a:latin typeface="Andale Mono" panose="020B0509000000000004" pitchFamily="49" charset="0"/>
              </a:rPr>
              <a:t> &lt;</a:t>
            </a:r>
            <a:r>
              <a:rPr lang="en-US" dirty="0" err="1">
                <a:latin typeface="Andale Mono" panose="020B0509000000000004" pitchFamily="49" charset="0"/>
              </a:rPr>
              <a:t>job_id</a:t>
            </a:r>
            <a:r>
              <a:rPr lang="en-US" dirty="0">
                <a:latin typeface="Andale Mono" panose="020B0509000000000004" pitchFamily="49" charset="0"/>
              </a:rPr>
              <a:t>&gt;</a:t>
            </a:r>
          </a:p>
          <a:p>
            <a:pPr lvl="1"/>
            <a:r>
              <a:rPr lang="en-US" dirty="0"/>
              <a:t>Cancels job with &lt;</a:t>
            </a:r>
            <a:r>
              <a:rPr lang="en-US" dirty="0" err="1"/>
              <a:t>job_id</a:t>
            </a:r>
            <a:r>
              <a:rPr lang="en-US" dirty="0"/>
              <a:t>&gt;</a:t>
            </a:r>
          </a:p>
          <a:p>
            <a:endParaRPr lang="en-US" dirty="0"/>
          </a:p>
          <a:p>
            <a:r>
              <a:rPr lang="en-US" dirty="0" err="1">
                <a:latin typeface="Andale Mono" panose="020B0509000000000004" pitchFamily="49" charset="0"/>
              </a:rPr>
              <a:t>srun</a:t>
            </a:r>
            <a:r>
              <a:rPr lang="en-US" dirty="0">
                <a:latin typeface="Andale Mono" panose="020B0509000000000004" pitchFamily="49" charset="0"/>
              </a:rPr>
              <a:t> …</a:t>
            </a:r>
          </a:p>
          <a:p>
            <a:pPr lvl="1"/>
            <a:r>
              <a:rPr lang="en-US" dirty="0"/>
              <a:t>Calls for an interactive node</a:t>
            </a:r>
          </a:p>
        </p:txBody>
      </p:sp>
    </p:spTree>
    <p:extLst>
      <p:ext uri="{BB962C8B-B14F-4D97-AF65-F5344CB8AC3E}">
        <p14:creationId xmlns:p14="http://schemas.microsoft.com/office/powerpoint/2010/main" val="9900095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EA8F4-5EA9-E54B-B411-C9F7DD631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Helpful Aliases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AB116-2B72-344E-A30C-112459D246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078" y="1459214"/>
            <a:ext cx="8286750" cy="32635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500" dirty="0">
                <a:latin typeface="Andale Mono" panose="020B0509000000000004" pitchFamily="49" charset="0"/>
              </a:rPr>
              <a:t>alias me=“</a:t>
            </a:r>
            <a:r>
              <a:rPr lang="en-US" sz="1500" dirty="0" err="1">
                <a:latin typeface="Andale Mono" panose="020B0509000000000004" pitchFamily="49" charset="0"/>
              </a:rPr>
              <a:t>squeue</a:t>
            </a:r>
            <a:r>
              <a:rPr lang="en-US" sz="1500" dirty="0">
                <a:latin typeface="Andale Mono" panose="020B0509000000000004" pitchFamily="49" charset="0"/>
              </a:rPr>
              <a:t> -u &lt;</a:t>
            </a:r>
            <a:r>
              <a:rPr lang="en-US" sz="1500" dirty="0" err="1">
                <a:latin typeface="Andale Mono" panose="020B0509000000000004" pitchFamily="49" charset="0"/>
              </a:rPr>
              <a:t>netid</a:t>
            </a:r>
            <a:r>
              <a:rPr lang="en-US" sz="1500" dirty="0">
                <a:latin typeface="Andale Mono" panose="020B0509000000000004" pitchFamily="49" charset="0"/>
              </a:rPr>
              <a:t>&gt;”</a:t>
            </a:r>
          </a:p>
          <a:p>
            <a:pPr marL="0" indent="0">
              <a:buNone/>
            </a:pPr>
            <a:r>
              <a:rPr lang="en-US" sz="1500" dirty="0">
                <a:latin typeface="Andale Mono" panose="020B0509000000000004" pitchFamily="49" charset="0"/>
              </a:rPr>
              <a:t>alias </a:t>
            </a:r>
            <a:r>
              <a:rPr lang="en-US" sz="1500" dirty="0" err="1">
                <a:latin typeface="Andale Mono" panose="020B0509000000000004" pitchFamily="49" charset="0"/>
              </a:rPr>
              <a:t>prg</a:t>
            </a:r>
            <a:r>
              <a:rPr lang="en-US" sz="1500" dirty="0">
                <a:latin typeface="Andale Mono" panose="020B0509000000000004" pitchFamily="49" charset="0"/>
              </a:rPr>
              <a:t>=“</a:t>
            </a:r>
            <a:r>
              <a:rPr lang="en-US" sz="1500" dirty="0" err="1">
                <a:latin typeface="Andale Mono" panose="020B0509000000000004" pitchFamily="49" charset="0"/>
              </a:rPr>
              <a:t>hyakalloc</a:t>
            </a:r>
            <a:r>
              <a:rPr lang="en-US" sz="1500" dirty="0">
                <a:latin typeface="Andale Mono" panose="020B0509000000000004" pitchFamily="49" charset="0"/>
              </a:rPr>
              <a:t> </a:t>
            </a:r>
            <a:r>
              <a:rPr lang="en-US" sz="1500" dirty="0" err="1">
                <a:latin typeface="Andale Mono" panose="020B0509000000000004" pitchFamily="49" charset="0"/>
              </a:rPr>
              <a:t>pfaendtner</a:t>
            </a:r>
            <a:r>
              <a:rPr lang="en-US" sz="1500" dirty="0">
                <a:latin typeface="Andale Mono" panose="020B0509000000000004" pitchFamily="49" charset="0"/>
              </a:rPr>
              <a:t>”</a:t>
            </a:r>
          </a:p>
          <a:p>
            <a:pPr marL="0" indent="0">
              <a:buNone/>
            </a:pPr>
            <a:r>
              <a:rPr lang="en-US" sz="1500" dirty="0">
                <a:latin typeface="Andale Mono" panose="020B0509000000000004" pitchFamily="49" charset="0"/>
              </a:rPr>
              <a:t>alias </a:t>
            </a:r>
            <a:r>
              <a:rPr lang="en-US" sz="1500" dirty="0" err="1">
                <a:latin typeface="Andale Mono" panose="020B0509000000000004" pitchFamily="49" charset="0"/>
              </a:rPr>
              <a:t>stf</a:t>
            </a:r>
            <a:r>
              <a:rPr lang="en-US" sz="1500" dirty="0">
                <a:latin typeface="Andale Mono" panose="020B0509000000000004" pitchFamily="49" charset="0"/>
              </a:rPr>
              <a:t>=“</a:t>
            </a:r>
            <a:r>
              <a:rPr lang="en-US" sz="1500" dirty="0" err="1">
                <a:latin typeface="Andale Mono" panose="020B0509000000000004" pitchFamily="49" charset="0"/>
              </a:rPr>
              <a:t>hyakalloc</a:t>
            </a:r>
            <a:r>
              <a:rPr lang="en-US" sz="1500" dirty="0">
                <a:latin typeface="Andale Mono" panose="020B0509000000000004" pitchFamily="49" charset="0"/>
              </a:rPr>
              <a:t> </a:t>
            </a:r>
            <a:r>
              <a:rPr lang="en-US" sz="1500" dirty="0" err="1">
                <a:latin typeface="Andale Mono" panose="020B0509000000000004" pitchFamily="49" charset="0"/>
              </a:rPr>
              <a:t>stf</a:t>
            </a:r>
            <a:r>
              <a:rPr lang="en-US" sz="1500" dirty="0">
                <a:latin typeface="Andale Mono" panose="020B0509000000000004" pitchFamily="49" charset="0"/>
              </a:rPr>
              <a:t>”</a:t>
            </a:r>
          </a:p>
          <a:p>
            <a:pPr marL="0" indent="0">
              <a:buNone/>
            </a:pPr>
            <a:r>
              <a:rPr lang="en-US" sz="1500" dirty="0">
                <a:latin typeface="Andale Mono" panose="020B0509000000000004" pitchFamily="49" charset="0"/>
              </a:rPr>
              <a:t>alias </a:t>
            </a:r>
            <a:r>
              <a:rPr lang="en-US" sz="1500" dirty="0" err="1">
                <a:latin typeface="Andale Mono" panose="020B0509000000000004" pitchFamily="49" charset="0"/>
              </a:rPr>
              <a:t>prgq</a:t>
            </a:r>
            <a:r>
              <a:rPr lang="en-US" sz="1500" dirty="0">
                <a:latin typeface="Andale Mono" panose="020B0509000000000004" pitchFamily="49" charset="0"/>
              </a:rPr>
              <a:t>=“</a:t>
            </a:r>
            <a:r>
              <a:rPr lang="en-US" sz="1500" dirty="0" err="1">
                <a:latin typeface="Andale Mono" panose="020B0509000000000004" pitchFamily="49" charset="0"/>
              </a:rPr>
              <a:t>squeue</a:t>
            </a:r>
            <a:r>
              <a:rPr lang="en-US" sz="1500" dirty="0">
                <a:latin typeface="Andale Mono" panose="020B0509000000000004" pitchFamily="49" charset="0"/>
              </a:rPr>
              <a:t> -p </a:t>
            </a:r>
            <a:r>
              <a:rPr lang="en-US" sz="1500" dirty="0" err="1">
                <a:latin typeface="Andale Mono" panose="020B0509000000000004" pitchFamily="49" charset="0"/>
              </a:rPr>
              <a:t>pfaendtner</a:t>
            </a:r>
            <a:r>
              <a:rPr lang="en-US" sz="1500" dirty="0">
                <a:latin typeface="Andale Mono" panose="020B0509000000000004" pitchFamily="49" charset="0"/>
              </a:rPr>
              <a:t>”</a:t>
            </a:r>
          </a:p>
          <a:p>
            <a:pPr marL="0" indent="0">
              <a:buNone/>
            </a:pPr>
            <a:r>
              <a:rPr lang="en-US" sz="1500" dirty="0">
                <a:latin typeface="Andale Mono" panose="020B0509000000000004" pitchFamily="49" charset="0"/>
              </a:rPr>
              <a:t>alias </a:t>
            </a:r>
            <a:r>
              <a:rPr lang="en-US" sz="1500" dirty="0" err="1">
                <a:latin typeface="Andale Mono" panose="020B0509000000000004" pitchFamily="49" charset="0"/>
              </a:rPr>
              <a:t>stfq</a:t>
            </a:r>
            <a:r>
              <a:rPr lang="en-US" sz="1500" dirty="0">
                <a:latin typeface="Andale Mono" panose="020B0509000000000004" pitchFamily="49" charset="0"/>
              </a:rPr>
              <a:t>=“</a:t>
            </a:r>
            <a:r>
              <a:rPr lang="en-US" sz="1500" dirty="0" err="1">
                <a:latin typeface="Andale Mono" panose="020B0509000000000004" pitchFamily="49" charset="0"/>
              </a:rPr>
              <a:t>squeue</a:t>
            </a:r>
            <a:r>
              <a:rPr lang="en-US" sz="1500" dirty="0">
                <a:latin typeface="Andale Mono" panose="020B0509000000000004" pitchFamily="49" charset="0"/>
              </a:rPr>
              <a:t> -p </a:t>
            </a:r>
            <a:r>
              <a:rPr lang="en-US" sz="1500" dirty="0" err="1">
                <a:latin typeface="Andale Mono" panose="020B0509000000000004" pitchFamily="49" charset="0"/>
              </a:rPr>
              <a:t>stf</a:t>
            </a:r>
            <a:r>
              <a:rPr lang="en-US" sz="1500" dirty="0">
                <a:latin typeface="Andale Mono" panose="020B0509000000000004" pitchFamily="49" charset="0"/>
              </a:rPr>
              <a:t>”</a:t>
            </a:r>
          </a:p>
          <a:p>
            <a:pPr marL="0" indent="0">
              <a:buNone/>
            </a:pPr>
            <a:r>
              <a:rPr lang="en-US" sz="1500" dirty="0">
                <a:latin typeface="Andale Mono" panose="020B0509000000000004" pitchFamily="49" charset="0"/>
              </a:rPr>
              <a:t>alias build=“</a:t>
            </a:r>
            <a:r>
              <a:rPr lang="en-US" sz="1500" dirty="0" err="1">
                <a:latin typeface="Andale Mono" panose="020B0509000000000004" pitchFamily="49" charset="0"/>
              </a:rPr>
              <a:t>srun</a:t>
            </a:r>
            <a:r>
              <a:rPr lang="en-US" sz="1500" dirty="0">
                <a:latin typeface="Andale Mono" panose="020B0509000000000004" pitchFamily="49" charset="0"/>
              </a:rPr>
              <a:t> -p build --time=2:00:00 --mem=10G --</a:t>
            </a:r>
            <a:r>
              <a:rPr lang="en-US" sz="1500" dirty="0" err="1">
                <a:latin typeface="Andale Mono" panose="020B0509000000000004" pitchFamily="49" charset="0"/>
              </a:rPr>
              <a:t>pty</a:t>
            </a:r>
            <a:r>
              <a:rPr lang="en-US" sz="1500" dirty="0">
                <a:latin typeface="Andale Mono" panose="020B0509000000000004" pitchFamily="49" charset="0"/>
              </a:rPr>
              <a:t> /bin/bash -l”</a:t>
            </a:r>
          </a:p>
          <a:p>
            <a:pPr marL="0" indent="0">
              <a:buNone/>
            </a:pPr>
            <a:r>
              <a:rPr lang="en-US" sz="1500" dirty="0">
                <a:latin typeface="Andale Mono" panose="020B0509000000000004" pitchFamily="49" charset="0"/>
              </a:rPr>
              <a:t>alias int=“alias interactive="</a:t>
            </a:r>
            <a:r>
              <a:rPr lang="en-US" sz="1500" dirty="0" err="1">
                <a:latin typeface="Andale Mono" panose="020B0509000000000004" pitchFamily="49" charset="0"/>
              </a:rPr>
              <a:t>srun</a:t>
            </a:r>
            <a:r>
              <a:rPr lang="en-US" sz="1500" dirty="0">
                <a:latin typeface="Andale Mono" panose="020B0509000000000004" pitchFamily="49" charset="0"/>
              </a:rPr>
              <a:t> --</a:t>
            </a:r>
            <a:r>
              <a:rPr lang="en-US" sz="1500" dirty="0" err="1">
                <a:latin typeface="Andale Mono" panose="020B0509000000000004" pitchFamily="49" charset="0"/>
              </a:rPr>
              <a:t>ntasks</a:t>
            </a:r>
            <a:r>
              <a:rPr lang="en-US" sz="1500" dirty="0">
                <a:latin typeface="Andale Mono" panose="020B0509000000000004" pitchFamily="49" charset="0"/>
              </a:rPr>
              <a:t> 1 </a:t>
            </a:r>
            <a:r>
              <a:rPr lang="en-US" sz="1500" dirty="0">
                <a:solidFill>
                  <a:srgbClr val="FF0000"/>
                </a:solidFill>
                <a:latin typeface="Andale Mono" panose="020B0509000000000004" pitchFamily="49" charset="0"/>
              </a:rPr>
              <a:t>--constraint=</a:t>
            </a:r>
            <a:r>
              <a:rPr lang="en-US" sz="1500" dirty="0" err="1">
                <a:solidFill>
                  <a:srgbClr val="FF0000"/>
                </a:solidFill>
                <a:latin typeface="Andale Mono" panose="020B0509000000000004" pitchFamily="49" charset="0"/>
              </a:rPr>
              <a:t>broadwell</a:t>
            </a:r>
            <a:r>
              <a:rPr lang="en-US" sz="1500" dirty="0">
                <a:solidFill>
                  <a:srgbClr val="FF0000"/>
                </a:solidFill>
                <a:latin typeface="Andale Mono" panose="020B0509000000000004" pitchFamily="49" charset="0"/>
              </a:rPr>
              <a:t> --mem=20GB </a:t>
            </a:r>
            <a:r>
              <a:rPr lang="en-US" sz="1500" dirty="0">
                <a:latin typeface="Andale Mono" panose="020B0509000000000004" pitchFamily="49" charset="0"/>
              </a:rPr>
              <a:t>-p </a:t>
            </a:r>
            <a:r>
              <a:rPr lang="en-US" sz="1500" dirty="0" err="1">
                <a:latin typeface="Andale Mono" panose="020B0509000000000004" pitchFamily="49" charset="0"/>
              </a:rPr>
              <a:t>pfaendtner</a:t>
            </a:r>
            <a:r>
              <a:rPr lang="en-US" sz="1500" dirty="0">
                <a:latin typeface="Andale Mono" panose="020B0509000000000004" pitchFamily="49" charset="0"/>
              </a:rPr>
              <a:t> -A </a:t>
            </a:r>
            <a:r>
              <a:rPr lang="en-US" sz="1500" dirty="0" err="1">
                <a:latin typeface="Andale Mono" panose="020B0509000000000004" pitchFamily="49" charset="0"/>
              </a:rPr>
              <a:t>pfaendtner</a:t>
            </a:r>
            <a:r>
              <a:rPr lang="en-US" sz="1500" dirty="0">
                <a:latin typeface="Andale Mono" panose="020B0509000000000004" pitchFamily="49" charset="0"/>
              </a:rPr>
              <a:t> --time=2:00:00 --</a:t>
            </a:r>
            <a:r>
              <a:rPr lang="en-US" sz="1500" dirty="0" err="1">
                <a:latin typeface="Andale Mono" panose="020B0509000000000004" pitchFamily="49" charset="0"/>
              </a:rPr>
              <a:t>pty</a:t>
            </a:r>
            <a:r>
              <a:rPr lang="en-US" sz="1500" dirty="0">
                <a:latin typeface="Andale Mono" panose="020B0509000000000004" pitchFamily="49" charset="0"/>
              </a:rPr>
              <a:t> /bin/bash"”</a:t>
            </a:r>
          </a:p>
          <a:p>
            <a:pPr marL="0" indent="0">
              <a:buNone/>
            </a:pPr>
            <a:endParaRPr lang="en-US" sz="15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1E3118-4B75-A047-BFB5-AACECA0F1E6D}"/>
              </a:ext>
            </a:extLst>
          </p:cNvPr>
          <p:cNvSpPr txBox="1"/>
          <p:nvPr/>
        </p:nvSpPr>
        <p:spPr>
          <a:xfrm>
            <a:off x="555078" y="4568829"/>
            <a:ext cx="442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Andale Mono" panose="020B0509000000000004" pitchFamily="49" charset="0"/>
              </a:rPr>
              <a:t>--constraint=</a:t>
            </a:r>
            <a:r>
              <a:rPr lang="en-US" sz="1400" dirty="0" err="1">
                <a:solidFill>
                  <a:srgbClr val="FF0000"/>
                </a:solidFill>
                <a:latin typeface="Andale Mono" panose="020B0509000000000004" pitchFamily="49" charset="0"/>
              </a:rPr>
              <a:t>cascadelake</a:t>
            </a:r>
            <a:r>
              <a:rPr lang="en-US" sz="1400" dirty="0">
                <a:solidFill>
                  <a:srgbClr val="FF0000"/>
                </a:solidFill>
                <a:latin typeface="Andale Mono" panose="020B0509000000000004" pitchFamily="49" charset="0"/>
              </a:rPr>
              <a:t> for 40 nodes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60234D-E4DB-6C4C-BE0B-B994F2C04723}"/>
              </a:ext>
            </a:extLst>
          </p:cNvPr>
          <p:cNvSpPr txBox="1"/>
          <p:nvPr/>
        </p:nvSpPr>
        <p:spPr>
          <a:xfrm>
            <a:off x="628650" y="5433848"/>
            <a:ext cx="7401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ndale Mono" panose="020B0509000000000004" pitchFamily="49" charset="0"/>
              </a:rPr>
              <a:t>Two ways to exhaust a node: 1) cores, 2) memory</a:t>
            </a:r>
          </a:p>
        </p:txBody>
      </p:sp>
    </p:spTree>
    <p:extLst>
      <p:ext uri="{BB962C8B-B14F-4D97-AF65-F5344CB8AC3E}">
        <p14:creationId xmlns:p14="http://schemas.microsoft.com/office/powerpoint/2010/main" val="42170489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16C69-20E6-6847-8210-6600A1729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60023"/>
            <a:ext cx="7886700" cy="1325563"/>
          </a:xfrm>
        </p:spPr>
        <p:txBody>
          <a:bodyPr/>
          <a:lstStyle/>
          <a:p>
            <a:r>
              <a:rPr lang="en-US" dirty="0"/>
              <a:t>Job submission script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EF6198-FED0-7841-A9AC-3954B7BA2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476311"/>
            <a:ext cx="8212742" cy="419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9319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16C69-20E6-6847-8210-6600A1729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60023"/>
            <a:ext cx="7886700" cy="1325563"/>
          </a:xfrm>
        </p:spPr>
        <p:txBody>
          <a:bodyPr/>
          <a:lstStyle/>
          <a:p>
            <a:r>
              <a:rPr lang="en-US" dirty="0"/>
              <a:t>Few Tricks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26E630-6E84-854D-A881-BF6738D3F309}"/>
              </a:ext>
            </a:extLst>
          </p:cNvPr>
          <p:cNvSpPr txBox="1"/>
          <p:nvPr/>
        </p:nvSpPr>
        <p:spPr>
          <a:xfrm>
            <a:off x="430925" y="1594620"/>
            <a:ext cx="4624552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ndale Mono" panose="020B0509000000000004" pitchFamily="49" charset="0"/>
              </a:rPr>
              <a:t>vi ~/.</a:t>
            </a:r>
            <a:r>
              <a:rPr lang="en-US" sz="1400" dirty="0" err="1">
                <a:latin typeface="Andale Mono" panose="020B0509000000000004" pitchFamily="49" charset="0"/>
              </a:rPr>
              <a:t>ssh</a:t>
            </a:r>
            <a:r>
              <a:rPr lang="en-US" sz="1400" dirty="0">
                <a:latin typeface="Andale Mono" panose="020B0509000000000004" pitchFamily="49" charset="0"/>
              </a:rPr>
              <a:t>/config </a:t>
            </a:r>
          </a:p>
          <a:p>
            <a:r>
              <a:rPr lang="en-US" sz="1400" b="1" dirty="0">
                <a:latin typeface="Andale Mono" panose="020B0509000000000004" pitchFamily="49" charset="0"/>
              </a:rPr>
              <a:t>For </a:t>
            </a:r>
            <a:r>
              <a:rPr lang="en-US" sz="1400" b="1" dirty="0" err="1">
                <a:latin typeface="Andale Mono" panose="020B0509000000000004" pitchFamily="49" charset="0"/>
              </a:rPr>
              <a:t>ikt</a:t>
            </a:r>
            <a:r>
              <a:rPr lang="en-US" sz="1400" b="1" dirty="0">
                <a:latin typeface="Andale Mono" panose="020B0509000000000004" pitchFamily="49" charset="0"/>
              </a:rPr>
              <a:t>:</a:t>
            </a:r>
          </a:p>
          <a:p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Host </a:t>
            </a:r>
            <a:r>
              <a:rPr lang="en-US" sz="1400" dirty="0" err="1">
                <a:latin typeface="Andale Mono" panose="020B0509000000000004" pitchFamily="49" charset="0"/>
              </a:rPr>
              <a:t>hyak</a:t>
            </a:r>
            <a:r>
              <a:rPr lang="en-US" sz="1400" dirty="0">
                <a:latin typeface="Andale Mono" panose="020B0509000000000004" pitchFamily="49" charset="0"/>
              </a:rPr>
              <a:t> </a:t>
            </a:r>
            <a:r>
              <a:rPr lang="en-US" sz="1400" dirty="0" err="1">
                <a:latin typeface="Andale Mono" panose="020B0509000000000004" pitchFamily="49" charset="0"/>
              </a:rPr>
              <a:t>ikt.uw.edu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 User </a:t>
            </a:r>
            <a:r>
              <a:rPr lang="en-US" sz="1400" b="1" dirty="0">
                <a:latin typeface="Andale Mono" panose="020B0509000000000004" pitchFamily="49" charset="0"/>
              </a:rPr>
              <a:t>&lt;UW NetID&gt;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 </a:t>
            </a:r>
            <a:r>
              <a:rPr lang="en-US" sz="1400" dirty="0" err="1">
                <a:latin typeface="Andale Mono" panose="020B0509000000000004" pitchFamily="49" charset="0"/>
              </a:rPr>
              <a:t>HostName</a:t>
            </a:r>
            <a:r>
              <a:rPr lang="en-US" sz="1400" dirty="0">
                <a:latin typeface="Andale Mono" panose="020B0509000000000004" pitchFamily="49" charset="0"/>
              </a:rPr>
              <a:t> ikt2.hyak.uw.edu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 </a:t>
            </a:r>
            <a:r>
              <a:rPr lang="en-US" sz="1400" dirty="0" err="1">
                <a:latin typeface="Andale Mono" panose="020B0509000000000004" pitchFamily="49" charset="0"/>
              </a:rPr>
              <a:t>ControlPath</a:t>
            </a:r>
            <a:r>
              <a:rPr lang="en-US" sz="1400" dirty="0">
                <a:latin typeface="Andale Mono" panose="020B0509000000000004" pitchFamily="49" charset="0"/>
              </a:rPr>
              <a:t> ~/.</a:t>
            </a:r>
            <a:r>
              <a:rPr lang="en-US" sz="1400" dirty="0" err="1">
                <a:latin typeface="Andale Mono" panose="020B0509000000000004" pitchFamily="49" charset="0"/>
              </a:rPr>
              <a:t>ssh</a:t>
            </a:r>
            <a:r>
              <a:rPr lang="en-US" sz="1400" dirty="0">
                <a:latin typeface="Andale Mono" panose="020B0509000000000004" pitchFamily="49" charset="0"/>
              </a:rPr>
              <a:t>/master-%r@%h:%p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 </a:t>
            </a:r>
            <a:r>
              <a:rPr lang="en-US" sz="1400" dirty="0" err="1">
                <a:latin typeface="Andale Mono" panose="020B0509000000000004" pitchFamily="49" charset="0"/>
              </a:rPr>
              <a:t>ControlMaster</a:t>
            </a:r>
            <a:r>
              <a:rPr lang="en-US" sz="1400" dirty="0">
                <a:latin typeface="Andale Mono" panose="020B0509000000000004" pitchFamily="49" charset="0"/>
              </a:rPr>
              <a:t> auto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 </a:t>
            </a:r>
            <a:r>
              <a:rPr lang="en-US" sz="1400" dirty="0" err="1">
                <a:latin typeface="Andale Mono" panose="020B0509000000000004" pitchFamily="49" charset="0"/>
              </a:rPr>
              <a:t>ControlPersist</a:t>
            </a:r>
            <a:r>
              <a:rPr lang="en-US" sz="1400" dirty="0">
                <a:latin typeface="Andale Mono" panose="020B0509000000000004" pitchFamily="49" charset="0"/>
              </a:rPr>
              <a:t> yes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 ForwardX11 yes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 ForwardX11Trusted yes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 Compression yes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 Protocol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2EABC2-53F8-EC44-8773-21DC1EFAF440}"/>
              </a:ext>
            </a:extLst>
          </p:cNvPr>
          <p:cNvSpPr txBox="1"/>
          <p:nvPr/>
        </p:nvSpPr>
        <p:spPr>
          <a:xfrm>
            <a:off x="4945118" y="1594620"/>
            <a:ext cx="43617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ndale Mono" panose="020B0509000000000004" pitchFamily="49" charset="0"/>
              </a:rPr>
              <a:t>For </a:t>
            </a:r>
            <a:r>
              <a:rPr lang="en-US" sz="1400" b="1" dirty="0" err="1">
                <a:latin typeface="Andale Mono" panose="020B0509000000000004" pitchFamily="49" charset="0"/>
              </a:rPr>
              <a:t>mox</a:t>
            </a:r>
            <a:r>
              <a:rPr lang="en-US" sz="1400" b="1" dirty="0">
                <a:latin typeface="Andale Mono" panose="020B0509000000000004" pitchFamily="49" charset="0"/>
              </a:rPr>
              <a:t>: 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 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Host </a:t>
            </a:r>
            <a:r>
              <a:rPr lang="en-US" sz="1400" dirty="0" err="1">
                <a:latin typeface="Andale Mono" panose="020B0509000000000004" pitchFamily="49" charset="0"/>
              </a:rPr>
              <a:t>mox</a:t>
            </a:r>
            <a:r>
              <a:rPr lang="en-US" sz="1400" dirty="0">
                <a:latin typeface="Andale Mono" panose="020B0509000000000004" pitchFamily="49" charset="0"/>
              </a:rPr>
              <a:t> </a:t>
            </a:r>
            <a:r>
              <a:rPr lang="en-US" sz="1400" dirty="0" err="1">
                <a:latin typeface="Andale Mono" panose="020B0509000000000004" pitchFamily="49" charset="0"/>
              </a:rPr>
              <a:t>mox.uw.edu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  User </a:t>
            </a:r>
            <a:r>
              <a:rPr lang="en-US" sz="1400" b="1" dirty="0">
                <a:latin typeface="Andale Mono" panose="020B0509000000000004" pitchFamily="49" charset="0"/>
              </a:rPr>
              <a:t>&lt;UW NetID&gt;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  </a:t>
            </a:r>
            <a:r>
              <a:rPr lang="en-US" sz="1400" dirty="0" err="1">
                <a:latin typeface="Andale Mono" panose="020B0509000000000004" pitchFamily="49" charset="0"/>
              </a:rPr>
              <a:t>HostName</a:t>
            </a:r>
            <a:r>
              <a:rPr lang="en-US" sz="1400" dirty="0">
                <a:latin typeface="Andale Mono" panose="020B0509000000000004" pitchFamily="49" charset="0"/>
              </a:rPr>
              <a:t> </a:t>
            </a:r>
            <a:r>
              <a:rPr lang="en-US" sz="1400" dirty="0" err="1">
                <a:latin typeface="Andale Mono" panose="020B0509000000000004" pitchFamily="49" charset="0"/>
              </a:rPr>
              <a:t>mox.hyak.uw.edu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  </a:t>
            </a:r>
            <a:r>
              <a:rPr lang="en-US" sz="1400" dirty="0" err="1">
                <a:latin typeface="Andale Mono" panose="020B0509000000000004" pitchFamily="49" charset="0"/>
              </a:rPr>
              <a:t>ControlPath</a:t>
            </a:r>
            <a:r>
              <a:rPr lang="en-US" sz="1400" dirty="0">
                <a:latin typeface="Andale Mono" panose="020B0509000000000004" pitchFamily="49" charset="0"/>
              </a:rPr>
              <a:t> ~/.</a:t>
            </a:r>
            <a:r>
              <a:rPr lang="en-US" sz="1400" dirty="0" err="1">
                <a:latin typeface="Andale Mono" panose="020B0509000000000004" pitchFamily="49" charset="0"/>
              </a:rPr>
              <a:t>ssh</a:t>
            </a:r>
            <a:r>
              <a:rPr lang="en-US" sz="1400" dirty="0">
                <a:latin typeface="Andale Mono" panose="020B0509000000000004" pitchFamily="49" charset="0"/>
              </a:rPr>
              <a:t>/master-%r@%h:%p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  </a:t>
            </a:r>
            <a:r>
              <a:rPr lang="en-US" sz="1400" dirty="0" err="1">
                <a:latin typeface="Andale Mono" panose="020B0509000000000004" pitchFamily="49" charset="0"/>
              </a:rPr>
              <a:t>ControlMaster</a:t>
            </a:r>
            <a:r>
              <a:rPr lang="en-US" sz="1400" dirty="0">
                <a:latin typeface="Andale Mono" panose="020B0509000000000004" pitchFamily="49" charset="0"/>
              </a:rPr>
              <a:t> auto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  </a:t>
            </a:r>
            <a:r>
              <a:rPr lang="en-US" sz="1400" dirty="0" err="1">
                <a:latin typeface="Andale Mono" panose="020B0509000000000004" pitchFamily="49" charset="0"/>
              </a:rPr>
              <a:t>ControlPersist</a:t>
            </a:r>
            <a:r>
              <a:rPr lang="en-US" sz="1400" dirty="0">
                <a:latin typeface="Andale Mono" panose="020B0509000000000004" pitchFamily="49" charset="0"/>
              </a:rPr>
              <a:t> yes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  ForwardX11 yes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  ForwardX11Trusted yes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  Compression yes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  Protocol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BFE6AF-959C-FF4F-A609-D96F1FD69A4D}"/>
              </a:ext>
            </a:extLst>
          </p:cNvPr>
          <p:cNvSpPr txBox="1"/>
          <p:nvPr/>
        </p:nvSpPr>
        <p:spPr>
          <a:xfrm>
            <a:off x="1024759" y="5448138"/>
            <a:ext cx="39203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ndale Mono" panose="020B0509000000000004" pitchFamily="49" charset="0"/>
              </a:rPr>
              <a:t>Open ~/.</a:t>
            </a:r>
            <a:r>
              <a:rPr lang="en-US" dirty="0" err="1">
                <a:latin typeface="Andale Mono" panose="020B0509000000000004" pitchFamily="49" charset="0"/>
              </a:rPr>
              <a:t>bash_profile</a:t>
            </a:r>
            <a:endParaRPr lang="en-US" dirty="0">
              <a:latin typeface="Andale Mono" panose="020B0509000000000004" pitchFamily="49" charset="0"/>
            </a:endParaRPr>
          </a:p>
          <a:p>
            <a:endParaRPr lang="en-US" dirty="0">
              <a:latin typeface="Andale Mono" panose="020B0509000000000004" pitchFamily="49" charset="0"/>
            </a:endParaRPr>
          </a:p>
          <a:p>
            <a:r>
              <a:rPr lang="en-US" dirty="0">
                <a:latin typeface="Andale Mono" panose="020B0509000000000004" pitchFamily="49" charset="0"/>
              </a:rPr>
              <a:t>alias </a:t>
            </a:r>
            <a:r>
              <a:rPr lang="en-US" dirty="0" err="1">
                <a:latin typeface="Andale Mono" panose="020B0509000000000004" pitchFamily="49" charset="0"/>
              </a:rPr>
              <a:t>mox</a:t>
            </a:r>
            <a:r>
              <a:rPr lang="en-US" dirty="0">
                <a:latin typeface="Andale Mono" panose="020B0509000000000004" pitchFamily="49" charset="0"/>
              </a:rPr>
              <a:t>='</a:t>
            </a:r>
            <a:r>
              <a:rPr lang="en-US" dirty="0" err="1">
                <a:latin typeface="Andale Mono" panose="020B0509000000000004" pitchFamily="49" charset="0"/>
              </a:rPr>
              <a:t>ssh</a:t>
            </a:r>
            <a:r>
              <a:rPr lang="en-US" dirty="0">
                <a:latin typeface="Andale Mono" panose="020B0509000000000004" pitchFamily="49" charset="0"/>
              </a:rPr>
              <a:t> -Y </a:t>
            </a:r>
            <a:r>
              <a:rPr lang="en-US" dirty="0" err="1">
                <a:latin typeface="Andale Mono" panose="020B0509000000000004" pitchFamily="49" charset="0"/>
              </a:rPr>
              <a:t>mox</a:t>
            </a:r>
            <a:r>
              <a:rPr lang="en-US" dirty="0">
                <a:latin typeface="Andale Mono" panose="020B0509000000000004" pitchFamily="49" charset="0"/>
              </a:rPr>
              <a:t>'</a:t>
            </a:r>
          </a:p>
          <a:p>
            <a:r>
              <a:rPr lang="en-US" dirty="0">
                <a:latin typeface="Andale Mono" panose="020B0509000000000004" pitchFamily="49" charset="0"/>
              </a:rPr>
              <a:t>alias </a:t>
            </a:r>
            <a:r>
              <a:rPr lang="en-US">
                <a:latin typeface="Andale Mono" panose="020B0509000000000004" pitchFamily="49" charset="0"/>
              </a:rPr>
              <a:t>ikt=</a:t>
            </a:r>
            <a:r>
              <a:rPr lang="en-US" dirty="0">
                <a:latin typeface="Andale Mono" panose="020B0509000000000004" pitchFamily="49" charset="0"/>
              </a:rPr>
              <a:t>'</a:t>
            </a:r>
            <a:r>
              <a:rPr lang="en-US" dirty="0" err="1">
                <a:latin typeface="Andale Mono" panose="020B0509000000000004" pitchFamily="49" charset="0"/>
              </a:rPr>
              <a:t>ssh</a:t>
            </a:r>
            <a:r>
              <a:rPr lang="en-US" dirty="0">
                <a:latin typeface="Andale Mono" panose="020B0509000000000004" pitchFamily="49" charset="0"/>
              </a:rPr>
              <a:t> -Y </a:t>
            </a:r>
            <a:r>
              <a:rPr lang="en-US" dirty="0" err="1">
                <a:latin typeface="Andale Mono" panose="020B0509000000000004" pitchFamily="49" charset="0"/>
              </a:rPr>
              <a:t>ikt</a:t>
            </a:r>
            <a:r>
              <a:rPr lang="en-US" dirty="0">
                <a:latin typeface="Andale Mono" panose="020B0509000000000004" pitchFamily="49" charset="0"/>
              </a:rPr>
              <a:t>'</a:t>
            </a:r>
          </a:p>
        </p:txBody>
      </p:sp>
    </p:spTree>
    <p:extLst>
      <p:ext uri="{BB962C8B-B14F-4D97-AF65-F5344CB8AC3E}">
        <p14:creationId xmlns:p14="http://schemas.microsoft.com/office/powerpoint/2010/main" val="2011823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3A015-42AA-9B4D-BAA0-7F272B0E0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7AC30-B683-4441-B36F-46B85DFD4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Overview of MD algorithm</a:t>
            </a:r>
          </a:p>
          <a:p>
            <a:pPr lvl="1"/>
            <a:r>
              <a:rPr lang="en-US" dirty="0"/>
              <a:t>Which parts can be done in parallel?</a:t>
            </a:r>
          </a:p>
          <a:p>
            <a:pPr lvl="1"/>
            <a:r>
              <a:rPr lang="en-US" dirty="0"/>
              <a:t>Which parts must be done serially?</a:t>
            </a:r>
          </a:p>
          <a:p>
            <a:r>
              <a:rPr lang="en-US" dirty="0"/>
              <a:t>What are CPUs/GPUs</a:t>
            </a:r>
          </a:p>
          <a:p>
            <a:r>
              <a:rPr lang="en-US" dirty="0"/>
              <a:t>Introduction to parallelization schemes</a:t>
            </a:r>
          </a:p>
          <a:p>
            <a:pPr lvl="1"/>
            <a:r>
              <a:rPr lang="en-US" dirty="0"/>
              <a:t>OpenMP – Multithreading</a:t>
            </a:r>
          </a:p>
          <a:p>
            <a:pPr lvl="1"/>
            <a:r>
              <a:rPr lang="en-US" dirty="0"/>
              <a:t>MPI – Message Passing Interface</a:t>
            </a:r>
          </a:p>
          <a:p>
            <a:r>
              <a:rPr lang="en-US" dirty="0"/>
              <a:t>How does this help us run MD?</a:t>
            </a:r>
          </a:p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Running MD in multiple parallel schemes</a:t>
            </a:r>
          </a:p>
          <a:p>
            <a:pPr lvl="1"/>
            <a:r>
              <a:rPr lang="en-US" dirty="0"/>
              <a:t>Tips on analyzing multiple files with bash</a:t>
            </a:r>
          </a:p>
        </p:txBody>
      </p:sp>
    </p:spTree>
    <p:extLst>
      <p:ext uri="{BB962C8B-B14F-4D97-AF65-F5344CB8AC3E}">
        <p14:creationId xmlns:p14="http://schemas.microsoft.com/office/powerpoint/2010/main" val="30492190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45631C-F103-C34B-BF04-FAE50DFC7F87}"/>
              </a:ext>
            </a:extLst>
          </p:cNvPr>
          <p:cNvSpPr txBox="1"/>
          <p:nvPr/>
        </p:nvSpPr>
        <p:spPr>
          <a:xfrm>
            <a:off x="578069" y="588580"/>
            <a:ext cx="79878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ndale Mono" panose="020B0509000000000004" pitchFamily="49" charset="0"/>
              </a:rPr>
              <a:t>#SBATCH --nodes=2</a:t>
            </a:r>
          </a:p>
          <a:p>
            <a:r>
              <a:rPr lang="en-US" sz="1600" dirty="0">
                <a:solidFill>
                  <a:srgbClr val="FF0000"/>
                </a:solidFill>
                <a:latin typeface="Andale Mono" panose="020B0509000000000004" pitchFamily="49" charset="0"/>
              </a:rPr>
              <a:t>#SBATCH --</a:t>
            </a:r>
            <a:r>
              <a:rPr lang="en-US" sz="1600" dirty="0" err="1">
                <a:solidFill>
                  <a:srgbClr val="FF0000"/>
                </a:solidFill>
                <a:latin typeface="Andale Mono" panose="020B0509000000000004" pitchFamily="49" charset="0"/>
              </a:rPr>
              <a:t>ntasks</a:t>
            </a:r>
            <a:r>
              <a:rPr lang="en-US" sz="1600" dirty="0">
                <a:solidFill>
                  <a:srgbClr val="FF0000"/>
                </a:solidFill>
                <a:latin typeface="Andale Mono" panose="020B0509000000000004" pitchFamily="49" charset="0"/>
              </a:rPr>
              <a:t>=32</a:t>
            </a:r>
          </a:p>
          <a:p>
            <a:endParaRPr lang="en-US" sz="1600" dirty="0">
              <a:latin typeface="Andale Mono" panose="020B0509000000000004" pitchFamily="49" charset="0"/>
            </a:endParaRPr>
          </a:p>
          <a:p>
            <a:endParaRPr lang="en-US" sz="1600" dirty="0">
              <a:latin typeface="Andale Mono" panose="020B0509000000000004" pitchFamily="49" charset="0"/>
            </a:endParaRPr>
          </a:p>
          <a:p>
            <a:r>
              <a:rPr lang="en-US" sz="1600" dirty="0" err="1">
                <a:latin typeface="Andale Mono" panose="020B0509000000000004" pitchFamily="49" charset="0"/>
              </a:rPr>
              <a:t>mpiexec.hydra</a:t>
            </a:r>
            <a:r>
              <a:rPr lang="en-US" sz="1600" dirty="0">
                <a:latin typeface="Andale Mono" panose="020B0509000000000004" pitchFamily="49" charset="0"/>
              </a:rPr>
              <a:t> -n 32 </a:t>
            </a:r>
            <a:r>
              <a:rPr lang="en-US" sz="1600" dirty="0" err="1">
                <a:latin typeface="Andale Mono" panose="020B0509000000000004" pitchFamily="49" charset="0"/>
              </a:rPr>
              <a:t>gmx_mpi</a:t>
            </a:r>
            <a:r>
              <a:rPr lang="en-US" sz="1600" dirty="0">
                <a:latin typeface="Andale Mono" panose="020B0509000000000004" pitchFamily="49" charset="0"/>
              </a:rPr>
              <a:t> </a:t>
            </a:r>
            <a:r>
              <a:rPr lang="en-US" sz="1600" dirty="0" err="1">
                <a:latin typeface="Andale Mono" panose="020B0509000000000004" pitchFamily="49" charset="0"/>
              </a:rPr>
              <a:t>mdrun</a:t>
            </a:r>
            <a:r>
              <a:rPr lang="en-US" sz="1600" dirty="0">
                <a:latin typeface="Andale Mono" panose="020B0509000000000004" pitchFamily="49" charset="0"/>
              </a:rPr>
              <a:t> -</a:t>
            </a:r>
            <a:r>
              <a:rPr lang="en-US" sz="1600" dirty="0" err="1">
                <a:latin typeface="Andale Mono" panose="020B0509000000000004" pitchFamily="49" charset="0"/>
              </a:rPr>
              <a:t>deffnm</a:t>
            </a:r>
            <a:r>
              <a:rPr lang="en-US" sz="1600" dirty="0">
                <a:latin typeface="Andale Mono" panose="020B0509000000000004" pitchFamily="49" charset="0"/>
              </a:rPr>
              <a:t> </a:t>
            </a:r>
            <a:r>
              <a:rPr lang="en-US" sz="1600" dirty="0" err="1">
                <a:latin typeface="Andale Mono" panose="020B0509000000000004" pitchFamily="49" charset="0"/>
              </a:rPr>
              <a:t>npt</a:t>
            </a:r>
            <a:r>
              <a:rPr lang="en-US" sz="1600" dirty="0">
                <a:latin typeface="Andale Mono" panose="020B0509000000000004" pitchFamily="49" charset="0"/>
              </a:rPr>
              <a:t> -</a:t>
            </a:r>
            <a:r>
              <a:rPr lang="en-US" sz="1600" dirty="0" err="1">
                <a:latin typeface="Andale Mono" panose="020B0509000000000004" pitchFamily="49" charset="0"/>
              </a:rPr>
              <a:t>ntomp</a:t>
            </a:r>
            <a:r>
              <a:rPr lang="en-US" sz="1600" dirty="0">
                <a:latin typeface="Andale Mono" panose="020B0509000000000004" pitchFamily="49" charset="0"/>
              </a:rPr>
              <a:t> 1 -multi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49EF4D-702F-4D4D-AB99-4EEF9AFC1D8F}"/>
              </a:ext>
            </a:extLst>
          </p:cNvPr>
          <p:cNvSpPr txBox="1"/>
          <p:nvPr/>
        </p:nvSpPr>
        <p:spPr>
          <a:xfrm>
            <a:off x="578068" y="3284484"/>
            <a:ext cx="79878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ndale Mono" panose="020B0509000000000004" pitchFamily="49" charset="0"/>
              </a:rPr>
              <a:t>#SBATCH --nodes=2</a:t>
            </a:r>
          </a:p>
          <a:p>
            <a:r>
              <a:rPr lang="en-US" sz="1600" dirty="0">
                <a:solidFill>
                  <a:srgbClr val="FF0000"/>
                </a:solidFill>
                <a:latin typeface="Andale Mono" panose="020B0509000000000004" pitchFamily="49" charset="0"/>
              </a:rPr>
              <a:t>#SBATCH –</a:t>
            </a:r>
            <a:r>
              <a:rPr lang="en-US" sz="1600" dirty="0" err="1">
                <a:solidFill>
                  <a:srgbClr val="FF0000"/>
                </a:solidFill>
                <a:latin typeface="Andale Mono" panose="020B0509000000000004" pitchFamily="49" charset="0"/>
              </a:rPr>
              <a:t>ntasks</a:t>
            </a:r>
            <a:r>
              <a:rPr lang="en-US" sz="1600" dirty="0">
                <a:solidFill>
                  <a:srgbClr val="FF0000"/>
                </a:solidFill>
                <a:latin typeface="Andale Mono" panose="020B0509000000000004" pitchFamily="49" charset="0"/>
              </a:rPr>
              <a:t>-per-node=16</a:t>
            </a:r>
          </a:p>
          <a:p>
            <a:endParaRPr lang="en-US" sz="1600" dirty="0">
              <a:latin typeface="Andale Mono" panose="020B0509000000000004" pitchFamily="49" charset="0"/>
            </a:endParaRPr>
          </a:p>
          <a:p>
            <a:endParaRPr lang="en-US" sz="1600" dirty="0">
              <a:latin typeface="Andale Mono" panose="020B0509000000000004" pitchFamily="49" charset="0"/>
            </a:endParaRPr>
          </a:p>
          <a:p>
            <a:r>
              <a:rPr lang="en-US" sz="1600" dirty="0" err="1">
                <a:latin typeface="Andale Mono" panose="020B0509000000000004" pitchFamily="49" charset="0"/>
              </a:rPr>
              <a:t>mpiexec.hydra</a:t>
            </a:r>
            <a:r>
              <a:rPr lang="en-US" sz="1600" dirty="0">
                <a:latin typeface="Andale Mono" panose="020B0509000000000004" pitchFamily="49" charset="0"/>
              </a:rPr>
              <a:t> -n 32 </a:t>
            </a:r>
            <a:r>
              <a:rPr lang="en-US" sz="1600" dirty="0" err="1">
                <a:latin typeface="Andale Mono" panose="020B0509000000000004" pitchFamily="49" charset="0"/>
              </a:rPr>
              <a:t>gmx_mpi</a:t>
            </a:r>
            <a:r>
              <a:rPr lang="en-US" sz="1600" dirty="0">
                <a:latin typeface="Andale Mono" panose="020B0509000000000004" pitchFamily="49" charset="0"/>
              </a:rPr>
              <a:t> </a:t>
            </a:r>
            <a:r>
              <a:rPr lang="en-US" sz="1600" dirty="0" err="1">
                <a:latin typeface="Andale Mono" panose="020B0509000000000004" pitchFamily="49" charset="0"/>
              </a:rPr>
              <a:t>mdrun</a:t>
            </a:r>
            <a:r>
              <a:rPr lang="en-US" sz="1600" dirty="0">
                <a:latin typeface="Andale Mono" panose="020B0509000000000004" pitchFamily="49" charset="0"/>
              </a:rPr>
              <a:t> -</a:t>
            </a:r>
            <a:r>
              <a:rPr lang="en-US" sz="1600" dirty="0" err="1">
                <a:latin typeface="Andale Mono" panose="020B0509000000000004" pitchFamily="49" charset="0"/>
              </a:rPr>
              <a:t>deffnm</a:t>
            </a:r>
            <a:r>
              <a:rPr lang="en-US" sz="1600" dirty="0">
                <a:latin typeface="Andale Mono" panose="020B0509000000000004" pitchFamily="49" charset="0"/>
              </a:rPr>
              <a:t> </a:t>
            </a:r>
            <a:r>
              <a:rPr lang="en-US" sz="1600" dirty="0" err="1">
                <a:latin typeface="Andale Mono" panose="020B0509000000000004" pitchFamily="49" charset="0"/>
              </a:rPr>
              <a:t>npt</a:t>
            </a:r>
            <a:r>
              <a:rPr lang="en-US" sz="1600" dirty="0">
                <a:latin typeface="Andale Mono" panose="020B0509000000000004" pitchFamily="49" charset="0"/>
              </a:rPr>
              <a:t> -</a:t>
            </a:r>
            <a:r>
              <a:rPr lang="en-US" sz="1600" dirty="0" err="1">
                <a:latin typeface="Andale Mono" panose="020B0509000000000004" pitchFamily="49" charset="0"/>
              </a:rPr>
              <a:t>ntomp</a:t>
            </a:r>
            <a:r>
              <a:rPr lang="en-US" sz="1600" dirty="0">
                <a:latin typeface="Andale Mono" panose="020B0509000000000004" pitchFamily="49" charset="0"/>
              </a:rPr>
              <a:t> 1 -multi 2</a:t>
            </a:r>
          </a:p>
        </p:txBody>
      </p:sp>
    </p:spTree>
    <p:extLst>
      <p:ext uri="{BB962C8B-B14F-4D97-AF65-F5344CB8AC3E}">
        <p14:creationId xmlns:p14="http://schemas.microsoft.com/office/powerpoint/2010/main" val="30187778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3AC9BB-C5BE-6F46-9091-BF8A4606C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for the </a:t>
            </a:r>
            <a:r>
              <a:rPr lang="en-US" dirty="0" err="1"/>
              <a:t>Jupyter</a:t>
            </a:r>
            <a:r>
              <a:rPr lang="en-US" dirty="0"/>
              <a:t> Notebook!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9A332F-7C37-C14E-80E5-1420D255F6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238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86919-E1B4-074D-B9FA-7552FC5A3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Molecular Dynamics Algorithm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3C9813A-43F5-B54C-A011-A8FB8270A6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490" y="2547201"/>
            <a:ext cx="4530167" cy="235426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FF17193-068A-9647-BB47-AA2B2916C14B}"/>
              </a:ext>
            </a:extLst>
          </p:cNvPr>
          <p:cNvSpPr/>
          <p:nvPr/>
        </p:nvSpPr>
        <p:spPr>
          <a:xfrm>
            <a:off x="338768" y="3064535"/>
            <a:ext cx="4321367" cy="33050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DFA410-D24D-D249-9865-F0A5DA834212}"/>
                  </a:ext>
                </a:extLst>
              </p:cNvPr>
              <p:cNvSpPr txBox="1"/>
              <p:nvPr/>
            </p:nvSpPr>
            <p:spPr>
              <a:xfrm>
                <a:off x="4741785" y="2603614"/>
                <a:ext cx="4338816" cy="22644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500" i="1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15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5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500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500" i="1">
                              <a:latin typeface="Cambria Math" panose="02040503050406030204" pitchFamily="18" charset="0"/>
                            </a:rPr>
                            <m:t>𝑏𝑜𝑛𝑑𝑒𝑑</m:t>
                          </m:r>
                        </m:sub>
                      </m:sSub>
                      <m:r>
                        <a:rPr lang="en-US" sz="15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5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500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500" i="1">
                              <a:latin typeface="Cambria Math" panose="02040503050406030204" pitchFamily="18" charset="0"/>
                            </a:rPr>
                            <m:t>𝑛𝑜𝑛𝑏𝑜𝑛𝑑𝑒𝑑</m:t>
                          </m:r>
                        </m:sub>
                      </m:sSub>
                    </m:oMath>
                  </m:oMathPara>
                </a14:m>
                <a:endParaRPr lang="en-US" sz="1500" dirty="0"/>
              </a:p>
              <a:p>
                <a:pPr algn="ctr"/>
                <a:endParaRPr lang="en-US" sz="150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5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500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1500" i="1">
                              <a:latin typeface="Cambria Math" panose="02040503050406030204" pitchFamily="18" charset="0"/>
                            </a:rPr>
                            <m:t>𝑛𝑜𝑛𝑏𝑜𝑛𝑑𝑒𝑑</m:t>
                          </m:r>
                        </m:sub>
                      </m:sSub>
                      <m:r>
                        <a:rPr lang="en-US" sz="15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15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5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15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5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1500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15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15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15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15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1500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sz="15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en-US" sz="15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15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500" i="1"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en-US" sz="15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15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500" i="1"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en-US" sz="1500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1500" i="1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  <m:r>
                                    <a:rPr lang="en-US" sz="1500" i="1"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  <m:sSub>
                                    <m:sSubPr>
                                      <m:ctrlPr>
                                        <a:rPr lang="en-US" sz="15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500" i="1">
                                          <a:latin typeface="Cambria Math" panose="02040503050406030204" pitchFamily="18" charset="0"/>
                                        </a:rPr>
                                        <m:t>𝜖</m:t>
                                      </m:r>
                                    </m:e>
                                    <m:sub>
                                      <m:r>
                                        <a:rPr lang="en-US" sz="1500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15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500" i="1">
                                          <a:latin typeface="Cambria Math" panose="02040503050406030204" pitchFamily="18" charset="0"/>
                                        </a:rPr>
                                        <m:t>𝜖</m:t>
                                      </m:r>
                                    </m:e>
                                    <m:sub>
                                      <m:r>
                                        <a:rPr lang="en-US" sz="1500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15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500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1500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nary>
                        </m:e>
                      </m:nary>
                    </m:oMath>
                  </m:oMathPara>
                </a14:m>
                <a:endParaRPr lang="en-US" sz="1500" dirty="0"/>
              </a:p>
              <a:p>
                <a:pPr algn="ctr"/>
                <a:endParaRPr lang="en-US" sz="1500" dirty="0"/>
              </a:p>
              <a:p>
                <a:pPr algn="ctr"/>
                <a:r>
                  <a:rPr lang="en-US" sz="1500" dirty="0"/>
                  <a:t>Total number of calculations (or unique pairs):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5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500" i="1">
                            <a:latin typeface="Cambria Math" panose="02040503050406030204" pitchFamily="18" charset="0"/>
                          </a:rPr>
                          <m:t>𝑁</m:t>
                        </m:r>
                        <m:d>
                          <m:dPr>
                            <m:ctrlPr>
                              <a:rPr lang="en-US" sz="15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en-US" sz="15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num>
                      <m:den>
                        <m:r>
                          <a:rPr lang="en-US" sz="15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sz="1500" dirty="0"/>
              </a:p>
              <a:p>
                <a:pPr algn="ctr"/>
                <a:endParaRPr lang="en-US" sz="1500" dirty="0"/>
              </a:p>
              <a:p>
                <a:pPr algn="ctr"/>
                <a:r>
                  <a:rPr lang="en-US" sz="1500" dirty="0"/>
                  <a:t>If </a:t>
                </a:r>
                <a:r>
                  <a:rPr lang="en-US" sz="1500" i="1" dirty="0"/>
                  <a:t>N</a:t>
                </a:r>
                <a:r>
                  <a:rPr lang="en-US" sz="1500" dirty="0"/>
                  <a:t> = 100, then </a:t>
                </a:r>
                <a:r>
                  <a:rPr lang="en-US" sz="1500" i="1" dirty="0"/>
                  <a:t>#</a:t>
                </a:r>
                <a:r>
                  <a:rPr lang="en-US" sz="1500" i="1" baseline="-25000" dirty="0"/>
                  <a:t>unique pairs</a:t>
                </a:r>
                <a:r>
                  <a:rPr lang="en-US" sz="1500" i="1" dirty="0"/>
                  <a:t> </a:t>
                </a:r>
                <a:r>
                  <a:rPr lang="en-US" sz="1500" dirty="0"/>
                  <a:t>= 4950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DFA410-D24D-D249-9865-F0A5DA8342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1785" y="2603614"/>
                <a:ext cx="4338816" cy="2264466"/>
              </a:xfrm>
              <a:prstGeom prst="rect">
                <a:avLst/>
              </a:prstGeom>
              <a:blipFill>
                <a:blip r:embed="rId3"/>
                <a:stretch>
                  <a:fillRect t="-11173" b="-22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423FB976-049D-9E45-8914-7A2B558F5DC3}"/>
              </a:ext>
            </a:extLst>
          </p:cNvPr>
          <p:cNvSpPr txBox="1"/>
          <p:nvPr/>
        </p:nvSpPr>
        <p:spPr>
          <a:xfrm>
            <a:off x="114300" y="5262256"/>
            <a:ext cx="8915400" cy="738664"/>
          </a:xfrm>
          <a:prstGeom prst="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100" dirty="0"/>
              <a:t>There can be </a:t>
            </a:r>
            <a:r>
              <a:rPr lang="en-US" sz="2100" b="1" i="1" dirty="0"/>
              <a:t>many</a:t>
            </a:r>
            <a:r>
              <a:rPr lang="en-US" sz="2100" dirty="0"/>
              <a:t> calculations for even a small, simple, classical MD simulation!</a:t>
            </a:r>
          </a:p>
        </p:txBody>
      </p:sp>
    </p:spTree>
    <p:extLst>
      <p:ext uri="{BB962C8B-B14F-4D97-AF65-F5344CB8AC3E}">
        <p14:creationId xmlns:p14="http://schemas.microsoft.com/office/powerpoint/2010/main" val="82059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F3BAE-AEC4-724D-9679-8A5E1A9A7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 vs. Parallel Calculations in MD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E5E76-344B-1048-8DD2-D44350B2A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2358673"/>
            <a:ext cx="4450559" cy="3263504"/>
          </a:xfrm>
        </p:spPr>
        <p:txBody>
          <a:bodyPr>
            <a:normAutofit/>
          </a:bodyPr>
          <a:lstStyle/>
          <a:p>
            <a:r>
              <a:rPr lang="en-US" sz="1875" dirty="0"/>
              <a:t>Calculate all atomic positions for t + △t</a:t>
            </a:r>
          </a:p>
          <a:p>
            <a:r>
              <a:rPr lang="en-US" sz="1875" dirty="0"/>
              <a:t>Calculate a single atom’s position for t + △t</a:t>
            </a:r>
          </a:p>
          <a:p>
            <a:r>
              <a:rPr lang="en-US" sz="1875" dirty="0"/>
              <a:t>Calculate all non-bonded interactions</a:t>
            </a:r>
          </a:p>
          <a:p>
            <a:r>
              <a:rPr lang="en-US" sz="1875" dirty="0"/>
              <a:t>Calculate a single atom’s non-bonded interactions</a:t>
            </a:r>
          </a:p>
          <a:p>
            <a:r>
              <a:rPr lang="en-US" sz="1875" dirty="0"/>
              <a:t>Calculate all bonded interactions</a:t>
            </a:r>
          </a:p>
          <a:p>
            <a:r>
              <a:rPr lang="en-US" sz="1875" dirty="0"/>
              <a:t>Calculate a single atom’s bonded interactions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0CBC7D-A7F0-164E-A05F-99C932902A20}"/>
              </a:ext>
            </a:extLst>
          </p:cNvPr>
          <p:cNvSpPr txBox="1"/>
          <p:nvPr/>
        </p:nvSpPr>
        <p:spPr>
          <a:xfrm>
            <a:off x="7430614" y="3724967"/>
            <a:ext cx="104708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/>
              <a:t>Serial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B1D054-9DB1-7A43-AC4A-6180BEF3B0DE}"/>
              </a:ext>
            </a:extLst>
          </p:cNvPr>
          <p:cNvSpPr txBox="1"/>
          <p:nvPr/>
        </p:nvSpPr>
        <p:spPr>
          <a:xfrm>
            <a:off x="7292018" y="2552195"/>
            <a:ext cx="13258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/>
              <a:t>Parallel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3D748E9-743E-2045-A166-D480A804AEDF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4725592" y="2511073"/>
            <a:ext cx="2566426" cy="318121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D5A2709-8CA8-1049-A4FF-D42043CDEB17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5079206" y="2875404"/>
            <a:ext cx="2351408" cy="1126562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90DC642-8A65-AC46-BEEA-40F174FA0252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4554142" y="2829194"/>
            <a:ext cx="2737876" cy="38911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FF62150-3122-AB4D-A534-E2A9C26810F8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4554140" y="2829194"/>
            <a:ext cx="2737878" cy="854894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191A60A-FC45-CE4C-A75F-5150F81DAC10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4129609" y="2829194"/>
            <a:ext cx="3162409" cy="1389314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28B138B-6BC5-F54F-9E5C-2D54796D744E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4108177" y="2829194"/>
            <a:ext cx="3183841" cy="1861659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4533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B258D-4D0A-8149-B4C2-97FE4A47C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CPU? a GPU?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EFE1C-5C0C-584C-8CE4-56125E8B2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2226469"/>
            <a:ext cx="5068490" cy="350043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CPU: Central Processing Unit</a:t>
            </a:r>
          </a:p>
          <a:p>
            <a:pPr lvl="1"/>
            <a:r>
              <a:rPr lang="en-US" dirty="0"/>
              <a:t>Consists of multiple processors</a:t>
            </a:r>
          </a:p>
          <a:p>
            <a:pPr lvl="1"/>
            <a:r>
              <a:rPr lang="en-US" dirty="0"/>
              <a:t>Anywhere from 2 to &gt;32 processors on a CPU</a:t>
            </a:r>
          </a:p>
          <a:p>
            <a:pPr lvl="1"/>
            <a:r>
              <a:rPr lang="en-US" dirty="0"/>
              <a:t>Myth: More cores = Better CPU</a:t>
            </a:r>
          </a:p>
          <a:p>
            <a:pPr lvl="1"/>
            <a:r>
              <a:rPr lang="en-US" dirty="0"/>
              <a:t>Must account for single-core performance!</a:t>
            </a:r>
          </a:p>
          <a:p>
            <a:pPr>
              <a:spcBef>
                <a:spcPts val="2100"/>
              </a:spcBef>
            </a:pPr>
            <a:r>
              <a:rPr lang="en-US" dirty="0"/>
              <a:t>GPU: Graphics Processing Unit</a:t>
            </a:r>
          </a:p>
          <a:p>
            <a:pPr lvl="1"/>
            <a:r>
              <a:rPr lang="en-US" dirty="0"/>
              <a:t>&gt;1000 processors on a GPU</a:t>
            </a:r>
          </a:p>
          <a:p>
            <a:pPr lvl="1"/>
            <a:r>
              <a:rPr lang="en-US" dirty="0"/>
              <a:t>Each core is much slower than a core on a CPU</a:t>
            </a:r>
          </a:p>
          <a:p>
            <a:pPr lvl="1"/>
            <a:r>
              <a:rPr lang="en-US" dirty="0"/>
              <a:t>Good for parallel tasks because # of processors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D7EC3F-C442-5842-9790-BADB768E0A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33" t="9930" r="19258" b="8126"/>
          <a:stretch/>
        </p:blipFill>
        <p:spPr>
          <a:xfrm>
            <a:off x="6245847" y="1671634"/>
            <a:ext cx="2412379" cy="19169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838291-002A-9C42-8302-DC89E7563F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584" b="18059"/>
          <a:stretch/>
        </p:blipFill>
        <p:spPr>
          <a:xfrm>
            <a:off x="5804556" y="3695698"/>
            <a:ext cx="3263504" cy="2100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32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11265-A64F-8342-8131-58D804509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Hyak</a:t>
            </a:r>
            <a:r>
              <a:rPr lang="en-US" dirty="0"/>
              <a:t> Supercomputer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811EE-D99D-404E-8D52-C6FAE6622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26469"/>
            <a:ext cx="3808394" cy="3263504"/>
          </a:xfrm>
          <a:ln>
            <a:solidFill>
              <a:schemeClr val="tx1"/>
            </a:solidFill>
          </a:ln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700" b="1" u="sng" dirty="0" err="1"/>
              <a:t>Ikt</a:t>
            </a:r>
            <a:endParaRPr lang="en-US" sz="2700" b="1" u="sng" dirty="0"/>
          </a:p>
          <a:p>
            <a:r>
              <a:rPr lang="en-US" dirty="0"/>
              <a:t>16 cores / node</a:t>
            </a:r>
          </a:p>
          <a:p>
            <a:r>
              <a:rPr lang="en-US" dirty="0"/>
              <a:t>~64 GB RAM</a:t>
            </a:r>
          </a:p>
          <a:p>
            <a:r>
              <a:rPr lang="en-US" dirty="0"/>
              <a:t>65 nodes on Pfaendtner</a:t>
            </a:r>
          </a:p>
          <a:p>
            <a:r>
              <a:rPr lang="en-US" dirty="0"/>
              <a:t>64 nodes on STF</a:t>
            </a:r>
          </a:p>
          <a:p>
            <a:r>
              <a:rPr lang="en-US" dirty="0"/>
              <a:t>Going away in 2</a:t>
            </a:r>
            <a:r>
              <a:rPr lang="en-US" sz="1800" dirty="0">
                <a:sym typeface="Wingdings" pitchFamily="2" charset="2"/>
              </a:rPr>
              <a:t></a:t>
            </a:r>
            <a:r>
              <a:rPr lang="en-US" dirty="0"/>
              <a:t>2</a:t>
            </a:r>
            <a:r>
              <a:rPr lang="en-US" sz="1800" dirty="0">
                <a:sym typeface="Wingdings" pitchFamily="2" charset="2"/>
              </a:rPr>
              <a:t>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5484473-0437-694D-BD81-560D52E1AA92}"/>
              </a:ext>
            </a:extLst>
          </p:cNvPr>
          <p:cNvSpPr txBox="1">
            <a:spLocks/>
          </p:cNvSpPr>
          <p:nvPr/>
        </p:nvSpPr>
        <p:spPr>
          <a:xfrm>
            <a:off x="4706956" y="2226469"/>
            <a:ext cx="3808394" cy="326350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700" b="1" u="sng" dirty="0" err="1"/>
              <a:t>Mox</a:t>
            </a:r>
            <a:endParaRPr lang="en-US" sz="2700" b="1" u="sng" dirty="0"/>
          </a:p>
          <a:p>
            <a:r>
              <a:rPr lang="en-US" sz="2100" dirty="0"/>
              <a:t>28 – 32 cores / node</a:t>
            </a:r>
          </a:p>
          <a:p>
            <a:r>
              <a:rPr lang="en-US" sz="2100" dirty="0"/>
              <a:t>128+ GB RAM</a:t>
            </a:r>
          </a:p>
          <a:p>
            <a:r>
              <a:rPr lang="en-US" sz="2100" dirty="0"/>
              <a:t>10 nodes (28 cores) and 11 nodes (40 cores) on </a:t>
            </a:r>
            <a:r>
              <a:rPr lang="en-US" sz="2100" dirty="0" err="1"/>
              <a:t>Pfaendtner</a:t>
            </a:r>
            <a:endParaRPr lang="en-US" sz="2100" dirty="0"/>
          </a:p>
          <a:p>
            <a:r>
              <a:rPr lang="en-US" sz="2100" dirty="0"/>
              <a:t>92 nodes on STF</a:t>
            </a:r>
          </a:p>
          <a:p>
            <a:r>
              <a:rPr lang="en-US" sz="2100" dirty="0"/>
              <a:t>10 GPU nodes on STF</a:t>
            </a:r>
          </a:p>
        </p:txBody>
      </p:sp>
    </p:spTree>
    <p:extLst>
      <p:ext uri="{BB962C8B-B14F-4D97-AF65-F5344CB8AC3E}">
        <p14:creationId xmlns:p14="http://schemas.microsoft.com/office/powerpoint/2010/main" val="801620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BE452-D3CA-D548-B4FA-00C946250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parallelize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25EC3-5B2A-D84B-9513-6666265C0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3346"/>
            <a:ext cx="7886700" cy="3687524"/>
          </a:xfrm>
        </p:spPr>
        <p:txBody>
          <a:bodyPr>
            <a:normAutofit/>
          </a:bodyPr>
          <a:lstStyle/>
          <a:p>
            <a:r>
              <a:rPr lang="en-US" sz="1800" dirty="0"/>
              <a:t>OpenMP – Multi-threading/ Multi-Processing</a:t>
            </a:r>
          </a:p>
          <a:p>
            <a:pPr lvl="1"/>
            <a:r>
              <a:rPr lang="en-US" sz="1500" dirty="0"/>
              <a:t>Creates multiple threads which contain a number of calculations that can be executed independently</a:t>
            </a:r>
          </a:p>
          <a:p>
            <a:pPr lvl="1"/>
            <a:r>
              <a:rPr lang="en-US" sz="1500" dirty="0"/>
              <a:t>Shared memory</a:t>
            </a:r>
          </a:p>
          <a:p>
            <a:pPr lvl="1"/>
            <a:r>
              <a:rPr lang="en-US" sz="1500" b="1" dirty="0"/>
              <a:t>Cannot thread beyond a single node (or computer)</a:t>
            </a:r>
          </a:p>
          <a:p>
            <a:r>
              <a:rPr lang="en-US" sz="1800" dirty="0"/>
              <a:t>MPI – Message Passing Interface</a:t>
            </a:r>
          </a:p>
          <a:p>
            <a:pPr lvl="1"/>
            <a:r>
              <a:rPr lang="en-US" sz="1500" dirty="0"/>
              <a:t>User defines number of MPI ranks, where each MPI rank is essentially a copy of the program that executes its portion of the code (e.g., summing a subset of the total data)</a:t>
            </a:r>
          </a:p>
          <a:p>
            <a:pPr lvl="1"/>
            <a:r>
              <a:rPr lang="en-US" sz="1500" dirty="0"/>
              <a:t>Allows for multiple nodes to </a:t>
            </a:r>
            <a:r>
              <a:rPr lang="en-US" sz="1500" i="1" dirty="0"/>
              <a:t>communicate</a:t>
            </a:r>
          </a:p>
          <a:p>
            <a:pPr lvl="1"/>
            <a:r>
              <a:rPr lang="en-US" sz="1500" dirty="0"/>
              <a:t>High overhead and high memory</a:t>
            </a:r>
          </a:p>
          <a:p>
            <a:r>
              <a:rPr lang="en-US" sz="1800" dirty="0"/>
              <a:t>CUDA – Compute Unified Device Architecture</a:t>
            </a:r>
          </a:p>
          <a:p>
            <a:pPr lvl="1"/>
            <a:r>
              <a:rPr lang="en-US" sz="1500" dirty="0" err="1"/>
              <a:t>nVidia’s</a:t>
            </a:r>
            <a:r>
              <a:rPr lang="en-US" sz="1500" dirty="0"/>
              <a:t> platform for parallelization across </a:t>
            </a:r>
            <a:r>
              <a:rPr lang="en-US" sz="1500" dirty="0" err="1"/>
              <a:t>nVidia</a:t>
            </a:r>
            <a:r>
              <a:rPr lang="en-US" sz="1500" dirty="0"/>
              <a:t> GPUs</a:t>
            </a:r>
          </a:p>
          <a:p>
            <a:pPr lvl="1"/>
            <a:r>
              <a:rPr lang="en-US" sz="1500" dirty="0"/>
              <a:t>Only useful for &gt;1000 threads</a:t>
            </a:r>
          </a:p>
        </p:txBody>
      </p:sp>
    </p:spTree>
    <p:extLst>
      <p:ext uri="{BB962C8B-B14F-4D97-AF65-F5344CB8AC3E}">
        <p14:creationId xmlns:p14="http://schemas.microsoft.com/office/powerpoint/2010/main" val="3384790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5E990-EB06-8041-9C83-6B778D07A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75095"/>
          </a:xfrm>
        </p:spPr>
        <p:txBody>
          <a:bodyPr/>
          <a:lstStyle/>
          <a:p>
            <a:r>
              <a:rPr lang="en-US" dirty="0"/>
              <a:t>Parallelization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F580C-A568-1648-ACE5-147E1BC17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077" y="1240221"/>
            <a:ext cx="7886700" cy="1418842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How can we speed up the calculation by using many CPUs in parallel? </a:t>
            </a:r>
          </a:p>
          <a:p>
            <a:r>
              <a:rPr lang="en-US" sz="2000" dirty="0"/>
              <a:t>Answer: partition the big simulation cell into many smaller ones and give each CPU a small piece to work on simultaneously. </a:t>
            </a:r>
          </a:p>
          <a:p>
            <a:r>
              <a:rPr lang="en-US" sz="2000" dirty="0"/>
              <a:t>This is called </a:t>
            </a:r>
            <a:r>
              <a:rPr lang="en-US" sz="2000" b="1" i="1" u="sng" dirty="0"/>
              <a:t>domain decomposition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37F288-491E-644B-9DD9-38135E1B1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4785" y="2659063"/>
            <a:ext cx="3890565" cy="38075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94C91B-3054-F546-AEE2-A3F6BB6C543C}"/>
              </a:ext>
            </a:extLst>
          </p:cNvPr>
          <p:cNvSpPr txBox="1"/>
          <p:nvPr/>
        </p:nvSpPr>
        <p:spPr>
          <a:xfrm>
            <a:off x="628650" y="3016469"/>
            <a:ext cx="39433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Each CPU deals only with its local subregion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Must exchange information at boundaries via MPI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Works well for short range interactions that are local</a:t>
            </a:r>
          </a:p>
        </p:txBody>
      </p:sp>
    </p:spTree>
    <p:extLst>
      <p:ext uri="{BB962C8B-B14F-4D97-AF65-F5344CB8AC3E}">
        <p14:creationId xmlns:p14="http://schemas.microsoft.com/office/powerpoint/2010/main" val="2319652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3DD09-E564-A647-826D-A0571B138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27950"/>
          </a:xfrm>
        </p:spPr>
        <p:txBody>
          <a:bodyPr/>
          <a:lstStyle/>
          <a:p>
            <a:r>
              <a:rPr lang="en-US" dirty="0"/>
              <a:t>What do we need?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434C9-0148-8E42-8323-AE08033F1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53331"/>
            <a:ext cx="7886700" cy="1353561"/>
          </a:xfrm>
        </p:spPr>
        <p:txBody>
          <a:bodyPr>
            <a:normAutofit/>
          </a:bodyPr>
          <a:lstStyle/>
          <a:p>
            <a:r>
              <a:rPr lang="en-US" sz="2000" dirty="0"/>
              <a:t>Each subsystem must know its neighboring domains.</a:t>
            </a:r>
          </a:p>
          <a:p>
            <a:r>
              <a:rPr lang="en-US" sz="2000" dirty="0"/>
              <a:t> Atom caching: each domain must not only know about its own atoms, but also about all atoms within interaction range from the boundary to compute the forces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E60AD2-A0DB-764A-9B75-1537BE7DE7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51" y="2606892"/>
            <a:ext cx="4113497" cy="3885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308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9113</TotalTime>
  <Words>1319</Words>
  <Application>Microsoft Macintosh PowerPoint</Application>
  <PresentationFormat>On-screen Show (4:3)</PresentationFormat>
  <Paragraphs>193</Paragraphs>
  <Slides>21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Andale Mono</vt:lpstr>
      <vt:lpstr>Arial</vt:lpstr>
      <vt:lpstr>Calibri</vt:lpstr>
      <vt:lpstr>Calibri Light</vt:lpstr>
      <vt:lpstr>Cambria Math</vt:lpstr>
      <vt:lpstr>Office Theme</vt:lpstr>
      <vt:lpstr>Molecular Simulations and Supercomputing/Parallel Computing</vt:lpstr>
      <vt:lpstr>Outline</vt:lpstr>
      <vt:lpstr>Molecular Dynamics Algorithm</vt:lpstr>
      <vt:lpstr>Serial vs. Parallel Calculations in MD</vt:lpstr>
      <vt:lpstr>What is a CPU? a GPU?</vt:lpstr>
      <vt:lpstr>Hyak Supercomputer</vt:lpstr>
      <vt:lpstr>How do we parallelize code?</vt:lpstr>
      <vt:lpstr>Parallelization</vt:lpstr>
      <vt:lpstr>What do we need?</vt:lpstr>
      <vt:lpstr>Amdahl’s Law</vt:lpstr>
      <vt:lpstr>How do I make my MD simulation parallel?</vt:lpstr>
      <vt:lpstr>Scaling Simulations</vt:lpstr>
      <vt:lpstr>PowerPoint Presentation</vt:lpstr>
      <vt:lpstr>Basic Hyak Commands</vt:lpstr>
      <vt:lpstr>Basic Hyak Commands</vt:lpstr>
      <vt:lpstr>Basic Hyak Commands</vt:lpstr>
      <vt:lpstr>Helpful Aliases</vt:lpstr>
      <vt:lpstr>Job submission script</vt:lpstr>
      <vt:lpstr>Few Tricks</vt:lpstr>
      <vt:lpstr>PowerPoint Presentation</vt:lpstr>
      <vt:lpstr>Time for the Jupyter Notebook!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Molecular Simulations Using Supercomputing and Parallel Computing</dc:title>
  <dc:creator>Luke Gibson</dc:creator>
  <cp:lastModifiedBy>Chowdhury M. Ashraf</cp:lastModifiedBy>
  <cp:revision>38</cp:revision>
  <dcterms:created xsi:type="dcterms:W3CDTF">2019-01-18T20:50:45Z</dcterms:created>
  <dcterms:modified xsi:type="dcterms:W3CDTF">2020-02-18T19:16:28Z</dcterms:modified>
</cp:coreProperties>
</file>

<file path=docProps/thumbnail.jpeg>
</file>